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333" r:id="rId6"/>
    <p:sldId id="388" r:id="rId7"/>
    <p:sldId id="378" r:id="rId8"/>
    <p:sldId id="379" r:id="rId9"/>
    <p:sldId id="380" r:id="rId10"/>
    <p:sldId id="381" r:id="rId11"/>
    <p:sldId id="382" r:id="rId12"/>
    <p:sldId id="383" r:id="rId13"/>
    <p:sldId id="384" r:id="rId14"/>
    <p:sldId id="387" r:id="rId15"/>
    <p:sldId id="385" r:id="rId16"/>
    <p:sldId id="386" r:id="rId17"/>
    <p:sldId id="377"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135F"/>
    <a:srgbClr val="000644"/>
    <a:srgbClr val="000000"/>
    <a:srgbClr val="969696"/>
    <a:srgbClr val="C12737"/>
    <a:srgbClr val="D53E2D"/>
    <a:srgbClr val="AC351E"/>
    <a:srgbClr val="009900"/>
    <a:srgbClr val="6B7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70980" autoAdjust="0"/>
  </p:normalViewPr>
  <p:slideViewPr>
    <p:cSldViewPr snapToGrid="0">
      <p:cViewPr varScale="1">
        <p:scale>
          <a:sx n="45" d="100"/>
          <a:sy n="45" d="100"/>
        </p:scale>
        <p:origin x="1368" y="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22/06/2022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a:t>
            </a:fld>
            <a:endParaRPr lang="en-GB"/>
          </a:p>
        </p:txBody>
      </p:sp>
    </p:spTree>
    <p:extLst>
      <p:ext uri="{BB962C8B-B14F-4D97-AF65-F5344CB8AC3E}">
        <p14:creationId xmlns:p14="http://schemas.microsoft.com/office/powerpoint/2010/main" val="312865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Muurpeper, wanneer het erg droog en warm is.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11</a:t>
            </a:fld>
            <a:endParaRPr lang="en-GB"/>
          </a:p>
        </p:txBody>
      </p:sp>
    </p:spTree>
    <p:extLst>
      <p:ext uri="{BB962C8B-B14F-4D97-AF65-F5344CB8AC3E}">
        <p14:creationId xmlns:p14="http://schemas.microsoft.com/office/powerpoint/2010/main" val="975462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Ver-thema’s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nl-NL" sz="1800" dirty="0" err="1">
                <a:effectLst/>
                <a:latin typeface="Calibri" panose="020F0502020204030204" pitchFamily="34" charset="0"/>
                <a:ea typeface="Calibri" panose="020F0502020204030204" pitchFamily="34" charset="0"/>
                <a:cs typeface="Arial" panose="020B0604020202020204" pitchFamily="34" charset="0"/>
              </a:rPr>
              <a:t>Verbossing</a:t>
            </a:r>
            <a:r>
              <a:rPr lang="nl-NL" sz="1800" dirty="0">
                <a:effectLst/>
                <a:latin typeface="Calibri" panose="020F0502020204030204" pitchFamily="34" charset="0"/>
                <a:ea typeface="Calibri" panose="020F0502020204030204" pitchFamily="34" charset="0"/>
                <a:cs typeface="Arial" panose="020B0604020202020204" pitchFamily="34" charset="0"/>
              </a:rPr>
              <a:t> </a:t>
            </a:r>
            <a:r>
              <a:rPr lang="nl-NL"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nl-NL" sz="1800" dirty="0">
                <a:effectLst/>
                <a:latin typeface="Calibri" panose="020F0502020204030204" pitchFamily="34" charset="0"/>
                <a:ea typeface="Calibri" panose="020F0502020204030204" pitchFamily="34" charset="0"/>
                <a:cs typeface="Arial" panose="020B0604020202020204" pitchFamily="34" charset="0"/>
              </a:rPr>
              <a:t> successie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Vermesting </a:t>
            </a:r>
            <a:r>
              <a:rPr lang="nl-NL"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nl-NL" sz="1800" dirty="0">
                <a:effectLst/>
                <a:latin typeface="Calibri" panose="020F0502020204030204" pitchFamily="34" charset="0"/>
                <a:ea typeface="Calibri" panose="020F0502020204030204" pitchFamily="34" charset="0"/>
                <a:cs typeface="Arial" panose="020B0604020202020204" pitchFamily="34" charset="0"/>
              </a:rPr>
              <a:t> successie + invasieve exoot grijs kronkelsteeltje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Verzuring </a:t>
            </a:r>
            <a:r>
              <a:rPr lang="nl-NL"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nl-NL" sz="1800" dirty="0">
                <a:effectLst/>
                <a:latin typeface="Calibri" panose="020F0502020204030204" pitchFamily="34" charset="0"/>
                <a:ea typeface="Calibri" panose="020F0502020204030204" pitchFamily="34" charset="0"/>
                <a:cs typeface="Arial" panose="020B0604020202020204" pitchFamily="34" charset="0"/>
              </a:rPr>
              <a:t> invasieve exoot grijs kronkelsteeltje </a:t>
            </a:r>
            <a:r>
              <a:rPr lang="nl-NL"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nl-NL" sz="1800" dirty="0">
                <a:effectLst/>
                <a:latin typeface="Calibri" panose="020F0502020204030204" pitchFamily="34" charset="0"/>
                <a:ea typeface="Calibri" panose="020F0502020204030204" pitchFamily="34" charset="0"/>
                <a:cs typeface="Arial" panose="020B0604020202020204" pitchFamily="34" charset="0"/>
              </a:rPr>
              <a:t> afname inheemse soorten + afname zandverstuiving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Versnippering </a:t>
            </a:r>
            <a:r>
              <a:rPr lang="nl-NL"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nl-NL" sz="1800" dirty="0">
                <a:effectLst/>
                <a:latin typeface="Calibri" panose="020F0502020204030204" pitchFamily="34" charset="0"/>
                <a:ea typeface="Calibri" panose="020F0502020204030204" pitchFamily="34" charset="0"/>
                <a:cs typeface="Arial" panose="020B0604020202020204" pitchFamily="34" charset="0"/>
              </a:rPr>
              <a:t> niet genoeg </a:t>
            </a:r>
            <a:r>
              <a:rPr lang="nl-NL" sz="1800" dirty="0" err="1">
                <a:effectLst/>
                <a:latin typeface="Calibri" panose="020F0502020204030204" pitchFamily="34" charset="0"/>
                <a:ea typeface="Calibri" panose="020F0502020204030204" pitchFamily="34" charset="0"/>
                <a:cs typeface="Arial" panose="020B0604020202020204" pitchFamily="34" charset="0"/>
              </a:rPr>
              <a:t>opp</a:t>
            </a:r>
            <a:r>
              <a:rPr lang="nl-NL" sz="1800" dirty="0">
                <a:effectLst/>
                <a:latin typeface="Calibri" panose="020F0502020204030204" pitchFamily="34" charset="0"/>
                <a:ea typeface="Calibri" panose="020F0502020204030204" pitchFamily="34" charset="0"/>
                <a:cs typeface="Arial" panose="020B0604020202020204" pitchFamily="34" charset="0"/>
              </a:rPr>
              <a:t> voor de wind om snelheid te maken </a:t>
            </a:r>
            <a:r>
              <a:rPr lang="nl-NL"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nl-NL" sz="1800" dirty="0">
                <a:effectLst/>
                <a:latin typeface="Calibri" panose="020F0502020204030204" pitchFamily="34" charset="0"/>
                <a:ea typeface="Calibri" panose="020F0502020204030204" pitchFamily="34" charset="0"/>
                <a:cs typeface="Arial" panose="020B0604020202020204" pitchFamily="34" charset="0"/>
              </a:rPr>
              <a:t> afname zandverstuiving of het geheel verdwijnen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Verstoring </a:t>
            </a:r>
            <a:r>
              <a:rPr lang="nl-NL"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nl-NL" sz="1800" dirty="0">
                <a:effectLst/>
                <a:latin typeface="Calibri" panose="020F0502020204030204" pitchFamily="34" charset="0"/>
                <a:ea typeface="Calibri" panose="020F0502020204030204" pitchFamily="34" charset="0"/>
                <a:cs typeface="Arial" panose="020B0604020202020204" pitchFamily="34" charset="0"/>
              </a:rPr>
              <a:t> door recreanten </a:t>
            </a:r>
            <a:r>
              <a:rPr lang="nl-NL"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nl-NL" sz="1800" dirty="0">
                <a:effectLst/>
                <a:latin typeface="Calibri" panose="020F0502020204030204" pitchFamily="34" charset="0"/>
                <a:ea typeface="Calibri" panose="020F0502020204030204" pitchFamily="34" charset="0"/>
                <a:cs typeface="Arial" panose="020B0604020202020204" pitchFamily="34" charset="0"/>
              </a:rPr>
              <a:t> verdwijning of vermindering van zandhagedis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12</a:t>
            </a:fld>
            <a:endParaRPr lang="en-GB"/>
          </a:p>
        </p:txBody>
      </p:sp>
    </p:spTree>
    <p:extLst>
      <p:ext uri="{BB962C8B-B14F-4D97-AF65-F5344CB8AC3E}">
        <p14:creationId xmlns:p14="http://schemas.microsoft.com/office/powerpoint/2010/main" val="738829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Beheer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Bossen kappen en vellen </a:t>
            </a:r>
            <a:r>
              <a:rPr lang="nl-NL"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nl-NL" sz="1800" dirty="0">
                <a:effectLst/>
                <a:latin typeface="Calibri" panose="020F0502020204030204" pitchFamily="34" charset="0"/>
                <a:ea typeface="Calibri" panose="020F0502020204030204" pitchFamily="34" charset="0"/>
                <a:cs typeface="Arial" panose="020B0604020202020204" pitchFamily="34" charset="0"/>
              </a:rPr>
              <a:t> ga je tegen successie en zal zorgen voor toename zandverstuiving (minstens genoeg en juiste locatie)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Top laag afgraven (plaggen)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Stilte en rustgebieden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Begrazing </a:t>
            </a:r>
            <a:r>
              <a:rPr lang="nl-NL"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nl-NL" sz="1800" dirty="0">
                <a:effectLst/>
                <a:latin typeface="Calibri" panose="020F0502020204030204" pitchFamily="34" charset="0"/>
                <a:ea typeface="Calibri" panose="020F0502020204030204" pitchFamily="34" charset="0"/>
                <a:cs typeface="Arial" panose="020B0604020202020204" pitchFamily="34" charset="0"/>
              </a:rPr>
              <a:t> tegengaan </a:t>
            </a:r>
            <a:r>
              <a:rPr lang="nl-NL" sz="1800" dirty="0" err="1">
                <a:effectLst/>
                <a:latin typeface="Calibri" panose="020F0502020204030204" pitchFamily="34" charset="0"/>
                <a:ea typeface="Calibri" panose="020F0502020204030204" pitchFamily="34" charset="0"/>
                <a:cs typeface="Arial" panose="020B0604020202020204" pitchFamily="34" charset="0"/>
              </a:rPr>
              <a:t>verbossing</a:t>
            </a:r>
            <a:r>
              <a:rPr lang="nl-NL" sz="1800" dirty="0">
                <a:effectLst/>
                <a:latin typeface="Calibri" panose="020F0502020204030204" pitchFamily="34" charset="0"/>
                <a:ea typeface="Calibri" panose="020F0502020204030204" pitchFamily="34" charset="0"/>
                <a:cs typeface="Arial" panose="020B0604020202020204" pitchFamily="34" charset="0"/>
              </a:rPr>
              <a:t> en snel verspreiden grassen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nl-NL" dirty="0"/>
              <a:t>Kerf= een uitgegraven stuk met een hellingshoek zodat het zand als een omgekeerde glijbaan eroverheen kan gleien. De bedoeling is de duinen te verhogen aangezien de zeespiegel stijgt.</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13</a:t>
            </a:fld>
            <a:endParaRPr lang="en-GB"/>
          </a:p>
        </p:txBody>
      </p:sp>
    </p:spTree>
    <p:extLst>
      <p:ext uri="{BB962C8B-B14F-4D97-AF65-F5344CB8AC3E}">
        <p14:creationId xmlns:p14="http://schemas.microsoft.com/office/powerpoint/2010/main" val="1627582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14</a:t>
            </a:fld>
            <a:endParaRPr lang="en-GB"/>
          </a:p>
        </p:txBody>
      </p:sp>
    </p:spTree>
    <p:extLst>
      <p:ext uri="{BB962C8B-B14F-4D97-AF65-F5344CB8AC3E}">
        <p14:creationId xmlns:p14="http://schemas.microsoft.com/office/powerpoint/2010/main" val="360969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Presentaties: </a:t>
            </a:r>
          </a:p>
          <a:p>
            <a:pPr marL="171450" indent="-171450">
              <a:buFontTx/>
              <a:buChar char="-"/>
            </a:pPr>
            <a:r>
              <a:rPr lang="nl-NL" dirty="0"/>
              <a:t>Thomas</a:t>
            </a:r>
          </a:p>
          <a:p>
            <a:pPr marL="171450" indent="-171450">
              <a:buFontTx/>
              <a:buChar char="-"/>
            </a:pPr>
            <a:r>
              <a:rPr lang="nl-NL" dirty="0" err="1"/>
              <a:t>Renentia</a:t>
            </a:r>
            <a:endParaRPr lang="nl-NL" dirty="0"/>
          </a:p>
          <a:p>
            <a:pPr marL="171450" indent="-171450">
              <a:buFontTx/>
              <a:buChar char="-"/>
            </a:pPr>
            <a:r>
              <a:rPr lang="nl-NL" dirty="0" err="1"/>
              <a:t>Soan</a:t>
            </a:r>
            <a:endParaRPr lang="nl-NL" dirty="0"/>
          </a:p>
          <a:p>
            <a:pPr marL="171450" indent="-171450">
              <a:buFontTx/>
              <a:buChar char="-"/>
            </a:pPr>
            <a:r>
              <a:rPr lang="nl-NL" dirty="0" err="1"/>
              <a:t>Loena</a:t>
            </a:r>
            <a:endParaRPr lang="nl-NL" dirty="0"/>
          </a:p>
          <a:p>
            <a:pPr marL="171450" indent="-171450">
              <a:buFontTx/>
              <a:buChar char="-"/>
            </a:pPr>
            <a:r>
              <a:rPr lang="nl-NL" dirty="0"/>
              <a:t>Rowan</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a:t>
            </a:fld>
            <a:endParaRPr lang="en-GB"/>
          </a:p>
        </p:txBody>
      </p:sp>
    </p:spTree>
    <p:extLst>
      <p:ext uri="{BB962C8B-B14F-4D97-AF65-F5344CB8AC3E}">
        <p14:creationId xmlns:p14="http://schemas.microsoft.com/office/powerpoint/2010/main" val="387517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nl-NL" sz="1800" dirty="0" err="1">
                <a:effectLst/>
                <a:latin typeface="Calibri" panose="020F0502020204030204" pitchFamily="34" charset="0"/>
                <a:ea typeface="Calibri" panose="020F0502020204030204" pitchFamily="34" charset="0"/>
                <a:cs typeface="Arial" panose="020B0604020202020204" pitchFamily="34" charset="0"/>
              </a:rPr>
              <a:t>Saliën</a:t>
            </a:r>
            <a:r>
              <a:rPr lang="nl-NL" sz="1800" dirty="0">
                <a:effectLst/>
                <a:latin typeface="Calibri" panose="020F0502020204030204" pitchFamily="34" charset="0"/>
                <a:ea typeface="Calibri" panose="020F0502020204030204" pitchFamily="34" charset="0"/>
                <a:cs typeface="Arial" panose="020B0604020202020204" pitchFamily="34" charset="0"/>
              </a:rPr>
              <a:t>, 238 000 tot 126 000 jaar geleden was er landijs op Nederland. Dit zorgde ervoor dat er delen grond door het ijs opgehoopt raakte, deze delen heten stuwwallen. De stuwwallen bestaan uit verschillende grondsoorten, klei, grind, leem, zand. Later door het </a:t>
            </a:r>
            <a:r>
              <a:rPr lang="nl-NL" sz="1800" dirty="0" err="1">
                <a:effectLst/>
                <a:latin typeface="Calibri" panose="020F0502020204030204" pitchFamily="34" charset="0"/>
                <a:ea typeface="Calibri" panose="020F0502020204030204" pitchFamily="34" charset="0"/>
                <a:cs typeface="Arial" panose="020B0604020202020204" pitchFamily="34" charset="0"/>
              </a:rPr>
              <a:t>Weichselien</a:t>
            </a:r>
            <a:r>
              <a:rPr lang="nl-NL" sz="1800" dirty="0">
                <a:effectLst/>
                <a:latin typeface="Calibri" panose="020F0502020204030204" pitchFamily="34" charset="0"/>
                <a:ea typeface="Calibri" panose="020F0502020204030204" pitchFamily="34" charset="0"/>
                <a:cs typeface="Arial" panose="020B0604020202020204" pitchFamily="34" charset="0"/>
              </a:rPr>
              <a:t> krijgen we hoger gelegen delen dat later de stuifzanden worden.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nl-NL" sz="1800" dirty="0" err="1">
                <a:effectLst/>
                <a:latin typeface="Calibri" panose="020F0502020204030204" pitchFamily="34" charset="0"/>
                <a:ea typeface="Calibri" panose="020F0502020204030204" pitchFamily="34" charset="0"/>
                <a:cs typeface="Arial" panose="020B0604020202020204" pitchFamily="34" charset="0"/>
              </a:rPr>
              <a:t>Weichseliën</a:t>
            </a:r>
            <a:r>
              <a:rPr lang="nl-NL" sz="1800" dirty="0">
                <a:effectLst/>
                <a:latin typeface="Calibri" panose="020F0502020204030204" pitchFamily="34" charset="0"/>
                <a:ea typeface="Calibri" panose="020F0502020204030204" pitchFamily="34" charset="0"/>
                <a:cs typeface="Arial" panose="020B0604020202020204" pitchFamily="34" charset="0"/>
              </a:rPr>
              <a:t>, 11600 – 12000 jr. geleden </a:t>
            </a:r>
            <a:br>
              <a:rPr lang="nl-NL" sz="1800" dirty="0">
                <a:effectLst/>
                <a:latin typeface="Calibri" panose="020F0502020204030204" pitchFamily="34" charset="0"/>
                <a:ea typeface="Calibri" panose="020F0502020204030204" pitchFamily="34" charset="0"/>
                <a:cs typeface="Arial" panose="020B0604020202020204" pitchFamily="34" charset="0"/>
              </a:rPr>
            </a:br>
            <a:r>
              <a:rPr lang="nl-NL" sz="1800" dirty="0">
                <a:effectLst/>
                <a:latin typeface="Calibri" panose="020F0502020204030204" pitchFamily="34" charset="0"/>
                <a:ea typeface="Calibri" panose="020F0502020204030204" pitchFamily="34" charset="0"/>
                <a:cs typeface="Arial" panose="020B0604020202020204" pitchFamily="34" charset="0"/>
              </a:rPr>
              <a:t>Landijs, maar niet in Nederland. Door landijs heeft de </a:t>
            </a:r>
            <a:r>
              <a:rPr lang="nl-NL" sz="1800" dirty="0" err="1">
                <a:effectLst/>
                <a:latin typeface="Calibri" panose="020F0502020204030204" pitchFamily="34" charset="0"/>
                <a:ea typeface="Calibri" panose="020F0502020204030204" pitchFamily="34" charset="0"/>
                <a:cs typeface="Arial" panose="020B0604020202020204" pitchFamily="34" charset="0"/>
              </a:rPr>
              <a:t>noordzee</a:t>
            </a:r>
            <a:r>
              <a:rPr lang="nl-NL" sz="1800" dirty="0">
                <a:effectLst/>
                <a:latin typeface="Calibri" panose="020F0502020204030204" pitchFamily="34" charset="0"/>
                <a:ea typeface="Calibri" panose="020F0502020204030204" pitchFamily="34" charset="0"/>
                <a:cs typeface="Arial" panose="020B0604020202020204" pitchFamily="34" charset="0"/>
              </a:rPr>
              <a:t> geen zeewater, maar is een toendra. De bodem van de </a:t>
            </a:r>
            <a:r>
              <a:rPr lang="nl-NL" sz="1800" dirty="0" err="1">
                <a:effectLst/>
                <a:latin typeface="Calibri" panose="020F0502020204030204" pitchFamily="34" charset="0"/>
                <a:ea typeface="Calibri" panose="020F0502020204030204" pitchFamily="34" charset="0"/>
                <a:cs typeface="Arial" panose="020B0604020202020204" pitchFamily="34" charset="0"/>
              </a:rPr>
              <a:t>noordzee</a:t>
            </a:r>
            <a:r>
              <a:rPr lang="nl-NL" sz="1800" dirty="0">
                <a:effectLst/>
                <a:latin typeface="Calibri" panose="020F0502020204030204" pitchFamily="34" charset="0"/>
                <a:ea typeface="Calibri" panose="020F0502020204030204" pitchFamily="34" charset="0"/>
                <a:cs typeface="Arial" panose="020B0604020202020204" pitchFamily="34" charset="0"/>
              </a:rPr>
              <a:t> bestaat uit dekzand. Dit wordt naar Nederland gewaaid.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In het oosten hebben we de grote rivieren die nog steeds bestaan (zoals de rijn). Ze zijn echter in een vlechtende vorm, en niet 1 grote rivier. Hierdoor verplaatsen de rivierstromen (in verhouding) regelmatig en kunnen de rivierbedden verstuiven.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Na de ijstijd is het warmer geworden, waar voorheen heel weinig kon leven, groeide nu eerst een moslaag </a:t>
            </a:r>
            <a:r>
              <a:rPr lang="nl-NL"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nl-NL" sz="1800" dirty="0">
                <a:effectLst/>
                <a:latin typeface="Calibri" panose="020F0502020204030204" pitchFamily="34" charset="0"/>
                <a:ea typeface="Calibri" panose="020F0502020204030204" pitchFamily="34" charset="0"/>
                <a:cs typeface="Arial" panose="020B0604020202020204" pitchFamily="34" charset="0"/>
              </a:rPr>
              <a:t> </a:t>
            </a:r>
            <a:r>
              <a:rPr lang="nl-NL" sz="1800" dirty="0" err="1">
                <a:effectLst/>
                <a:latin typeface="Calibri" panose="020F0502020204030204" pitchFamily="34" charset="0"/>
                <a:ea typeface="Calibri" panose="020F0502020204030204" pitchFamily="34" charset="0"/>
                <a:cs typeface="Arial" panose="020B0604020202020204" pitchFamily="34" charset="0"/>
              </a:rPr>
              <a:t>kruidlaag</a:t>
            </a:r>
            <a:r>
              <a:rPr lang="nl-NL" sz="1800" dirty="0">
                <a:effectLst/>
                <a:latin typeface="Calibri" panose="020F0502020204030204" pitchFamily="34" charset="0"/>
                <a:ea typeface="Calibri" panose="020F0502020204030204" pitchFamily="34" charset="0"/>
                <a:cs typeface="Arial" panose="020B0604020202020204" pitchFamily="34" charset="0"/>
              </a:rPr>
              <a:t> </a:t>
            </a:r>
            <a:r>
              <a:rPr lang="nl-NL"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nl-NL" sz="1800" dirty="0">
                <a:effectLst/>
                <a:latin typeface="Calibri" panose="020F0502020204030204" pitchFamily="34" charset="0"/>
                <a:ea typeface="Calibri" panose="020F0502020204030204" pitchFamily="34" charset="0"/>
                <a:cs typeface="Arial" panose="020B0604020202020204" pitchFamily="34" charset="0"/>
              </a:rPr>
              <a:t> struiklaag </a:t>
            </a:r>
            <a:r>
              <a:rPr lang="nl-NL"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nl-NL" sz="1800" dirty="0">
                <a:effectLst/>
                <a:latin typeface="Calibri" panose="020F0502020204030204" pitchFamily="34" charset="0"/>
                <a:ea typeface="Calibri" panose="020F0502020204030204" pitchFamily="34" charset="0"/>
                <a:cs typeface="Arial" panose="020B0604020202020204" pitchFamily="34" charset="0"/>
              </a:rPr>
              <a:t> </a:t>
            </a:r>
            <a:r>
              <a:rPr lang="nl-NL" sz="1800" dirty="0" err="1">
                <a:effectLst/>
                <a:latin typeface="Calibri" panose="020F0502020204030204" pitchFamily="34" charset="0"/>
                <a:ea typeface="Calibri" panose="020F0502020204030204" pitchFamily="34" charset="0"/>
                <a:cs typeface="Arial" panose="020B0604020202020204" pitchFamily="34" charset="0"/>
              </a:rPr>
              <a:t>boomlaag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9000 v.Chr. zijn mensen gevestigd op de </a:t>
            </a:r>
            <a:r>
              <a:rPr lang="nl-NL" sz="1800" dirty="0" err="1">
                <a:effectLst/>
                <a:latin typeface="Calibri" panose="020F0502020204030204" pitchFamily="34" charset="0"/>
                <a:ea typeface="Calibri" panose="020F0502020204030204" pitchFamily="34" charset="0"/>
                <a:cs typeface="Arial" panose="020B0604020202020204" pitchFamily="34" charset="0"/>
              </a:rPr>
              <a:t>verstuifde</a:t>
            </a:r>
            <a:r>
              <a:rPr lang="nl-NL" sz="1800" dirty="0">
                <a:effectLst/>
                <a:latin typeface="Calibri" panose="020F0502020204030204" pitchFamily="34" charset="0"/>
                <a:ea typeface="Calibri" panose="020F0502020204030204" pitchFamily="34" charset="0"/>
                <a:cs typeface="Arial" panose="020B0604020202020204" pitchFamily="34" charset="0"/>
              </a:rPr>
              <a:t>, hogere delen.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a:t>
            </a:fld>
            <a:endParaRPr lang="en-GB"/>
          </a:p>
        </p:txBody>
      </p:sp>
    </p:spTree>
    <p:extLst>
      <p:ext uri="{BB962C8B-B14F-4D97-AF65-F5344CB8AC3E}">
        <p14:creationId xmlns:p14="http://schemas.microsoft.com/office/powerpoint/2010/main" val="3246901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nl-NL" sz="1100" dirty="0">
                <a:effectLst/>
                <a:latin typeface="Calibri" panose="020F0502020204030204" pitchFamily="34" charset="0"/>
                <a:ea typeface="Calibri" panose="020F0502020204030204" pitchFamily="34" charset="0"/>
                <a:cs typeface="Arial" panose="020B0604020202020204" pitchFamily="34" charset="0"/>
              </a:rPr>
              <a:t>Op een gegeven moment zijn we de gebieden gaan gebruiken. Hout voor brandstof of palen in de gangen van de mijnen. Schapen voor de lege plekken waar nu heide ligt. Grazen </a:t>
            </a:r>
            <a:r>
              <a:rPr lang="nl-NL" sz="11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nl-NL" sz="1100" dirty="0">
                <a:effectLst/>
                <a:latin typeface="Calibri" panose="020F0502020204030204" pitchFamily="34" charset="0"/>
                <a:ea typeface="Calibri" panose="020F0502020204030204" pitchFamily="34" charset="0"/>
                <a:cs typeface="Arial" panose="020B0604020202020204" pitchFamily="34" charset="0"/>
              </a:rPr>
              <a:t> nacht stal voor mest. Heide </a:t>
            </a:r>
            <a:r>
              <a:rPr lang="nl-NL" sz="11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nl-NL" sz="1100" dirty="0">
                <a:effectLst/>
                <a:latin typeface="Calibri" panose="020F0502020204030204" pitchFamily="34" charset="0"/>
                <a:ea typeface="Calibri" panose="020F0502020204030204" pitchFamily="34" charset="0"/>
                <a:cs typeface="Arial" panose="020B0604020202020204" pitchFamily="34" charset="0"/>
              </a:rPr>
              <a:t> plaggen voor plaggehutten of mest op akkers. Hierdoor kreeg je vele open delen, en is het stuifzand terug gekomen.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nl-NL" sz="1100" dirty="0">
                <a:effectLst/>
                <a:latin typeface="Calibri" panose="020F0502020204030204" pitchFamily="34" charset="0"/>
                <a:ea typeface="Calibri" panose="020F0502020204030204" pitchFamily="34" charset="0"/>
                <a:cs typeface="Arial" panose="020B0604020202020204" pitchFamily="34" charset="0"/>
              </a:rPr>
              <a:t>Bij de </a:t>
            </a:r>
            <a:r>
              <a:rPr lang="nl-NL" sz="1100" dirty="0" err="1">
                <a:effectLst/>
                <a:latin typeface="Calibri" panose="020F0502020204030204" pitchFamily="34" charset="0"/>
                <a:ea typeface="Calibri" panose="020F0502020204030204" pitchFamily="34" charset="0"/>
                <a:cs typeface="Arial" panose="020B0604020202020204" pitchFamily="34" charset="0"/>
              </a:rPr>
              <a:t>zeeduinen</a:t>
            </a:r>
            <a:r>
              <a:rPr lang="nl-NL" sz="1100" dirty="0">
                <a:effectLst/>
                <a:latin typeface="Calibri" panose="020F0502020204030204" pitchFamily="34" charset="0"/>
                <a:ea typeface="Calibri" panose="020F0502020204030204" pitchFamily="34" charset="0"/>
                <a:cs typeface="Arial" panose="020B0604020202020204" pitchFamily="34" charset="0"/>
              </a:rPr>
              <a:t> </a:t>
            </a:r>
            <a:r>
              <a:rPr lang="nl-NL" sz="11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nl-NL" sz="1100" dirty="0">
                <a:effectLst/>
                <a:latin typeface="Calibri" panose="020F0502020204030204" pitchFamily="34" charset="0"/>
                <a:ea typeface="Calibri" panose="020F0502020204030204" pitchFamily="34" charset="0"/>
                <a:cs typeface="Arial" panose="020B0604020202020204" pitchFamily="34" charset="0"/>
              </a:rPr>
              <a:t> aanplanten van Helm </a:t>
            </a:r>
            <a:r>
              <a:rPr lang="nl-NL" sz="11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nl-NL" sz="1100" dirty="0">
                <a:effectLst/>
                <a:latin typeface="Calibri" panose="020F0502020204030204" pitchFamily="34" charset="0"/>
                <a:ea typeface="Calibri" panose="020F0502020204030204" pitchFamily="34" charset="0"/>
                <a:cs typeface="Arial" panose="020B0604020202020204" pitchFamily="34" charset="0"/>
              </a:rPr>
              <a:t> beschermt tegen de zee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nl-NL" sz="1100" dirty="0">
                <a:effectLst/>
                <a:latin typeface="Calibri" panose="020F0502020204030204" pitchFamily="34" charset="0"/>
                <a:ea typeface="Calibri" panose="020F0502020204030204" pitchFamily="34" charset="0"/>
                <a:cs typeface="Arial" panose="020B0604020202020204" pitchFamily="34" charset="0"/>
              </a:rPr>
              <a:t>1850 – nu afname </a:t>
            </a:r>
            <a:r>
              <a:rPr lang="nl-NL" sz="1100" dirty="0" err="1">
                <a:effectLst/>
                <a:latin typeface="Calibri" panose="020F0502020204030204" pitchFamily="34" charset="0"/>
                <a:ea typeface="Calibri" panose="020F0502020204030204" pitchFamily="34" charset="0"/>
                <a:cs typeface="Arial" panose="020B0604020202020204" pitchFamily="34" charset="0"/>
              </a:rPr>
              <a:t>opp</a:t>
            </a:r>
            <a:r>
              <a:rPr lang="nl-NL" sz="1100" dirty="0">
                <a:effectLst/>
                <a:latin typeface="Calibri" panose="020F0502020204030204" pitchFamily="34" charset="0"/>
                <a:ea typeface="Calibri" panose="020F0502020204030204" pitchFamily="34" charset="0"/>
                <a:cs typeface="Arial" panose="020B0604020202020204" pitchFamily="34" charset="0"/>
              </a:rPr>
              <a:t> stuifzand. We gebruiken het niet meer zoals voorheen, dus het groeit weer dicht.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a:t>
            </a:fld>
            <a:endParaRPr lang="en-GB"/>
          </a:p>
        </p:txBody>
      </p:sp>
    </p:spTree>
    <p:extLst>
      <p:ext uri="{BB962C8B-B14F-4D97-AF65-F5344CB8AC3E}">
        <p14:creationId xmlns:p14="http://schemas.microsoft.com/office/powerpoint/2010/main" val="244970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We verliezen </a:t>
            </a:r>
            <a:r>
              <a:rPr lang="nl-NL" sz="1800" dirty="0" err="1">
                <a:effectLst/>
                <a:latin typeface="Calibri" panose="020F0502020204030204" pitchFamily="34" charset="0"/>
                <a:ea typeface="Calibri" panose="020F0502020204030204" pitchFamily="34" charset="0"/>
                <a:cs typeface="Arial" panose="020B0604020202020204" pitchFamily="34" charset="0"/>
              </a:rPr>
              <a:t>opp</a:t>
            </a:r>
            <a:r>
              <a:rPr lang="nl-NL" sz="1800" dirty="0">
                <a:effectLst/>
                <a:latin typeface="Calibri" panose="020F0502020204030204" pitchFamily="34" charset="0"/>
                <a:ea typeface="Calibri" panose="020F0502020204030204" pitchFamily="34" charset="0"/>
                <a:cs typeface="Arial" panose="020B0604020202020204" pitchFamily="34" charset="0"/>
              </a:rPr>
              <a:t>, maar waarom is dit erg?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Super dynamisch systeem. Door de wind krijg je veel hoogte verschillen (zowel groot als klein). Bomen kunnen geheel bedolven worden. Je krijgt ook veel </a:t>
            </a:r>
            <a:r>
              <a:rPr lang="nl-NL" sz="1800" dirty="0" err="1">
                <a:effectLst/>
                <a:latin typeface="Calibri" panose="020F0502020204030204" pitchFamily="34" charset="0"/>
                <a:ea typeface="Calibri" panose="020F0502020204030204" pitchFamily="34" charset="0"/>
                <a:cs typeface="Arial" panose="020B0604020202020204" pitchFamily="34" charset="0"/>
              </a:rPr>
              <a:t>micomilieu’s</a:t>
            </a:r>
            <a:r>
              <a:rPr lang="nl-NL" sz="1800" dirty="0">
                <a:effectLst/>
                <a:latin typeface="Calibri" panose="020F0502020204030204" pitchFamily="34" charset="0"/>
                <a:ea typeface="Calibri" panose="020F0502020204030204" pitchFamily="34" charset="0"/>
                <a:cs typeface="Arial" panose="020B0604020202020204" pitchFamily="34" charset="0"/>
              </a:rPr>
              <a:t> waar de waardes zoals voedingsstoffen, vocht en temperatuur drastisch kunnen verschillen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Cultuurhistorie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Thuis van vele zeldzame insecten zoals de Boszandloopkever, wrattenbijter.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6</a:t>
            </a:fld>
            <a:endParaRPr lang="en-GB"/>
          </a:p>
        </p:txBody>
      </p:sp>
    </p:spTree>
    <p:extLst>
      <p:ext uri="{BB962C8B-B14F-4D97-AF65-F5344CB8AC3E}">
        <p14:creationId xmlns:p14="http://schemas.microsoft.com/office/powerpoint/2010/main" val="265400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Buntgras</a:t>
            </a:r>
          </a:p>
          <a:p>
            <a:endParaRPr lang="nl-NL" dirty="0"/>
          </a:p>
          <a:p>
            <a:r>
              <a:rPr lang="nl-NL" dirty="0"/>
              <a:t>Een typische plant voor deze extreme milieus. bladeren kleuren rood bij extreme hitte. Houden zand vast.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7</a:t>
            </a:fld>
            <a:endParaRPr lang="en-GB"/>
          </a:p>
        </p:txBody>
      </p:sp>
    </p:spTree>
    <p:extLst>
      <p:ext uri="{BB962C8B-B14F-4D97-AF65-F5344CB8AC3E}">
        <p14:creationId xmlns:p14="http://schemas.microsoft.com/office/powerpoint/2010/main" val="303499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Zandzegge</a:t>
            </a:r>
          </a:p>
          <a:p>
            <a:endParaRPr lang="nl-NL" dirty="0"/>
          </a:p>
          <a:p>
            <a:r>
              <a:rPr lang="nl-NL" dirty="0"/>
              <a:t>Dit kan een probleem vormen met zandverstuivingen wanneer er te vermesting plaats vind. Door de wortelstokken kan de plant zich gemakkelijk over een groot oppervlakte verspreiden. Wanneer er vermesting plaats vindt, kan de soort sneller en in grotere aantallen groeien, wat zorgt voor het vastzetten van zand.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8</a:t>
            </a:fld>
            <a:endParaRPr lang="en-GB"/>
          </a:p>
        </p:txBody>
      </p:sp>
    </p:spTree>
    <p:extLst>
      <p:ext uri="{BB962C8B-B14F-4D97-AF65-F5344CB8AC3E}">
        <p14:creationId xmlns:p14="http://schemas.microsoft.com/office/powerpoint/2010/main" val="3825124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Nachtzwaluw</a:t>
            </a:r>
          </a:p>
          <a:p>
            <a:endParaRPr lang="nl-NL" dirty="0"/>
          </a:p>
          <a:p>
            <a:r>
              <a:rPr lang="nl-NL" dirty="0"/>
              <a:t>Broeden op kale bodem van zandverstuivingen. Gebruiken de open gebieden om te jagen op grote insecten (nachtvlinders, kevers, vliegen). </a:t>
            </a:r>
          </a:p>
          <a:p>
            <a:r>
              <a:rPr lang="nl-NL" dirty="0"/>
              <a:t>Last van vermesting= te snel successie, vergrassing heidevelden</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9</a:t>
            </a:fld>
            <a:endParaRPr lang="en-GB"/>
          </a:p>
        </p:txBody>
      </p:sp>
    </p:spTree>
    <p:extLst>
      <p:ext uri="{BB962C8B-B14F-4D97-AF65-F5344CB8AC3E}">
        <p14:creationId xmlns:p14="http://schemas.microsoft.com/office/powerpoint/2010/main" val="41417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Mierenleeuw</a:t>
            </a:r>
          </a:p>
          <a:p>
            <a:endParaRPr lang="nl-NL" dirty="0"/>
          </a:p>
          <a:p>
            <a:r>
              <a:rPr lang="nl-NL" dirty="0"/>
              <a:t>Als larve gebruikt deze soort het zand als valkuil om zo andere insecten naar binnen te lokken. Dit moet wel los zand zijn, en kan er last van hebben wanneer het zand niet langer kan verstuiven.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10</a:t>
            </a:fld>
            <a:endParaRPr lang="en-GB"/>
          </a:p>
        </p:txBody>
      </p:sp>
    </p:spTree>
    <p:extLst>
      <p:ext uri="{BB962C8B-B14F-4D97-AF65-F5344CB8AC3E}">
        <p14:creationId xmlns:p14="http://schemas.microsoft.com/office/powerpoint/2010/main" val="3665978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22-6-2022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22-6-2022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22-6-2022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22-6-2022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22-6-2022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22-6-2022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22-6-2022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22-6-2022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22-6-2022</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22-6-2022</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22-6-2022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a:solidFill>
                    <a:schemeClr val="tx1"/>
                  </a:solidFill>
                  <a:latin typeface="+mn-lt"/>
                  <a:ea typeface="+mn-ea"/>
                  <a:cs typeface="+mn-cs"/>
                </a:rPr>
                <a:t>Eerste</a:t>
              </a:r>
              <a:r>
                <a:rPr lang="nl-NL" noProof="0"/>
                <a:t> niveau</a:t>
              </a:r>
            </a:p>
            <a:p>
              <a:pPr marL="501750" lvl="1" indent="-285750">
                <a:buFont typeface="Arial" panose="020B0604020202020204" pitchFamily="34" charset="0"/>
                <a:buChar char="-"/>
              </a:pPr>
              <a:r>
                <a:rPr lang="nl-NL" noProof="0"/>
                <a:t>Tweede niveau</a:t>
              </a:r>
            </a:p>
            <a:p>
              <a:pPr marL="648000" lvl="2" indent="-216000">
                <a:buFont typeface="Arial" panose="020B0604020202020204" pitchFamily="34" charset="0"/>
                <a:buChar char="-"/>
              </a:pPr>
              <a:r>
                <a:rPr lang="nl-NL" noProof="0"/>
                <a:t>Derde niveau</a:t>
              </a:r>
            </a:p>
            <a:p>
              <a:pPr marL="0" lvl="3"/>
              <a:r>
                <a:rPr lang="nl-NL" b="1" noProof="0"/>
                <a:t>Vierde niveau</a:t>
              </a:r>
            </a:p>
            <a:p>
              <a:pPr marL="0" lvl="4"/>
              <a:r>
                <a:rPr lang="nl-NL" noProof="0"/>
                <a:t>Vijfde niveau</a:t>
              </a:r>
            </a:p>
            <a:p>
              <a:pPr marL="432000" lvl="5" indent="-432000">
                <a:buFont typeface="+mj-lt"/>
                <a:buAutoNum type="arabicPeriod"/>
              </a:pPr>
              <a:r>
                <a:rPr lang="nl-NL" noProof="0"/>
                <a:t>Zesde niveau</a:t>
              </a:r>
            </a:p>
            <a:p>
              <a:pPr marL="864000" lvl="6" indent="-432000">
                <a:buFont typeface="+mj-lt"/>
                <a:buAutoNum type="alphaLcPeriod"/>
              </a:pPr>
              <a:r>
                <a:rPr lang="nl-NL" noProof="0"/>
                <a:t>Zevende niveau - Subtitel</a:t>
              </a:r>
            </a:p>
            <a:p>
              <a:pPr marL="0" lvl="7">
                <a:spcAft>
                  <a:spcPts val="1200"/>
                </a:spcAft>
              </a:pPr>
              <a:r>
                <a:rPr lang="nl-NL" sz="3000" noProof="0"/>
                <a:t>Achtste niveau - Subtitel</a:t>
              </a:r>
            </a:p>
            <a:p>
              <a:pPr marL="0" lvl="8"/>
              <a:r>
                <a:rPr lang="nl-NL" noProof="0"/>
                <a:t>Negende Niveau</a:t>
              </a:r>
            </a:p>
            <a:p>
              <a:endParaRPr lang="nl-NL" noProof="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22-6-2022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8" name="Titel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nl-NL"/>
              <a:t>Klik om de stijl te bewerken</a:t>
            </a:r>
            <a:endParaRPr lang="en-US"/>
          </a:p>
        </p:txBody>
      </p:sp>
      <p:sp>
        <p:nvSpPr>
          <p:cNvPr id="9" name="Ondertitel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Klik om het opmaakprofiel van de modelondertitel te bewerken</a:t>
            </a:r>
            <a:endParaRPr lang="en-US"/>
          </a:p>
        </p:txBody>
      </p:sp>
      <p:sp>
        <p:nvSpPr>
          <p:cNvPr id="4" name="Tijdelijke aanduiding voor datum 13"/>
          <p:cNvSpPr>
            <a:spLocks noGrp="1"/>
          </p:cNvSpPr>
          <p:nvPr>
            <p:ph type="dt" sz="half" idx="10"/>
          </p:nvPr>
        </p:nvSpPr>
        <p:spPr/>
        <p:txBody>
          <a:bodyPr/>
          <a:lstStyle>
            <a:lvl1pPr>
              <a:defRPr/>
            </a:lvl1pPr>
          </a:lstStyle>
          <a:p>
            <a:pPr>
              <a:defRPr/>
            </a:pPr>
            <a:fld id="{6EA393D8-B47F-4C25-B1FD-2CB4B075800B}" type="datetime1">
              <a:rPr lang="nl-NL">
                <a:solidFill>
                  <a:prstClr val="white">
                    <a:shade val="50000"/>
                  </a:prstClr>
                </a:solidFill>
              </a:rPr>
              <a:pPr>
                <a:defRPr/>
              </a:pPr>
              <a:t>22-6-2022</a:t>
            </a:fld>
            <a:endParaRPr lang="nl-NL">
              <a:solidFill>
                <a:prstClr val="white">
                  <a:shade val="50000"/>
                </a:prstClr>
              </a:solidFill>
            </a:endParaRPr>
          </a:p>
        </p:txBody>
      </p:sp>
      <p:sp>
        <p:nvSpPr>
          <p:cNvPr id="5" name="Tijdelijke aanduiding voor voettekst 2"/>
          <p:cNvSpPr>
            <a:spLocks noGrp="1"/>
          </p:cNvSpPr>
          <p:nvPr>
            <p:ph type="ftr" sz="quarter" idx="11"/>
          </p:nvPr>
        </p:nvSpPr>
        <p:spPr/>
        <p:txBody>
          <a:bodyPr/>
          <a:lstStyle>
            <a:lvl1pPr>
              <a:defRPr/>
            </a:lvl1pPr>
          </a:lstStyle>
          <a:p>
            <a:pPr>
              <a:defRPr/>
            </a:pPr>
            <a:r>
              <a:rPr lang="nl-NL">
                <a:solidFill>
                  <a:prstClr val="white">
                    <a:shade val="50000"/>
                  </a:prstClr>
                </a:solidFill>
              </a:rPr>
              <a:t>Goede Aarde: bodem</a:t>
            </a:r>
          </a:p>
        </p:txBody>
      </p:sp>
      <p:sp>
        <p:nvSpPr>
          <p:cNvPr id="6" name="Tijdelijke aanduiding voor dianummer 22"/>
          <p:cNvSpPr>
            <a:spLocks noGrp="1"/>
          </p:cNvSpPr>
          <p:nvPr>
            <p:ph type="sldNum" sz="quarter" idx="12"/>
          </p:nvPr>
        </p:nvSpPr>
        <p:spPr/>
        <p:txBody>
          <a:bodyPr/>
          <a:lstStyle>
            <a:lvl1pPr>
              <a:defRPr/>
            </a:lvl1pPr>
          </a:lstStyle>
          <a:p>
            <a:fld id="{864B1672-E93A-4C70-9908-A2E3AF5476D1}" type="slidenum">
              <a:rPr lang="nl-NL" altLang="nl-NL"/>
              <a:pPr/>
              <a:t>‹nr.›</a:t>
            </a:fld>
            <a:endParaRPr lang="nl-NL" altLang="nl-NL"/>
          </a:p>
        </p:txBody>
      </p:sp>
    </p:spTree>
    <p:extLst>
      <p:ext uri="{BB962C8B-B14F-4D97-AF65-F5344CB8AC3E}">
        <p14:creationId xmlns:p14="http://schemas.microsoft.com/office/powerpoint/2010/main" val="130307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22-6-2022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41.png"/><Relationship Id="rId4" Type="http://schemas.openxmlformats.org/officeDocument/2006/relationships/hyperlink" Target="https://www.youtube.com/watch?v=K3H2qLaaf4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B6ZSNvzBaWs&amp;list=PLNwUwzGsAzX-qgax0ZJLf54NVa2Ie9hVm&amp;index=28" TargetMode="External"/><Relationship Id="rId7" Type="http://schemas.openxmlformats.org/officeDocument/2006/relationships/hyperlink" Target="https://www.geologievannederland.nl/landschap/landschapsvormen/rivierdui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geologievannederland.nl/landschap/landschappen/zandlandschap" TargetMode="External"/><Relationship Id="rId5" Type="http://schemas.openxmlformats.org/officeDocument/2006/relationships/hyperlink" Target="https://www.natuurkennis.nl/Uploaded_files/Publicaties/228-o-preadvies-stuifzanden.1f6bea.pdf" TargetMode="External"/><Relationship Id="rId4" Type="http://schemas.openxmlformats.org/officeDocument/2006/relationships/hyperlink" Target="https://www.youtube.com/watch?v=rQ9URLIggcQ&amp;list=PLNwUwzGsAzX-qgax0ZJLf54NVa2Ie9hVm&amp;index=2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gif"/></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C982B9C-3754-538B-F8B3-03C5286F1ED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56804" y="82457"/>
            <a:ext cx="9035196" cy="6482164"/>
          </a:xfrm>
          <a:prstGeom prst="rect">
            <a:avLst/>
          </a:prstGeom>
        </p:spPr>
      </p:pic>
      <p:sp>
        <p:nvSpPr>
          <p:cNvPr id="2" name="Titel 1"/>
          <p:cNvSpPr>
            <a:spLocks noGrp="1"/>
          </p:cNvSpPr>
          <p:nvPr>
            <p:ph type="ctrTitle"/>
          </p:nvPr>
        </p:nvSpPr>
        <p:spPr>
          <a:xfrm>
            <a:off x="70338" y="-1069335"/>
            <a:ext cx="10972800" cy="1828800"/>
          </a:xfrm>
        </p:spPr>
        <p:txBody>
          <a:bodyPr/>
          <a:lstStyle/>
          <a:p>
            <a:r>
              <a:rPr lang="nl-NL" sz="4000">
                <a:solidFill>
                  <a:srgbClr val="000644"/>
                </a:solidFill>
                <a:effectLst/>
              </a:rPr>
              <a:t>Natuurdoeltypen</a:t>
            </a:r>
          </a:p>
        </p:txBody>
      </p:sp>
      <p:sp>
        <p:nvSpPr>
          <p:cNvPr id="3" name="Ondertitel 2"/>
          <p:cNvSpPr>
            <a:spLocks noGrp="1"/>
          </p:cNvSpPr>
          <p:nvPr>
            <p:ph type="subTitle" idx="1"/>
          </p:nvPr>
        </p:nvSpPr>
        <p:spPr>
          <a:xfrm>
            <a:off x="-1532801" y="603332"/>
            <a:ext cx="7089539" cy="1752600"/>
          </a:xfrm>
        </p:spPr>
        <p:txBody>
          <a:bodyPr/>
          <a:lstStyle/>
          <a:p>
            <a:r>
              <a:rPr lang="nl-NL" sz="2000" dirty="0">
                <a:solidFill>
                  <a:schemeClr val="bg2">
                    <a:lumMod val="85000"/>
                  </a:schemeClr>
                </a:solidFill>
              </a:rPr>
              <a:t>Flora, Fauna, waternatuur en …..</a:t>
            </a:r>
          </a:p>
        </p:txBody>
      </p:sp>
    </p:spTree>
    <p:extLst>
      <p:ext uri="{BB962C8B-B14F-4D97-AF65-F5344CB8AC3E}">
        <p14:creationId xmlns:p14="http://schemas.microsoft.com/office/powerpoint/2010/main" val="257435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578E7-36A7-01E3-3F08-994A4977507B}"/>
              </a:ext>
            </a:extLst>
          </p:cNvPr>
          <p:cNvSpPr>
            <a:spLocks noGrp="1"/>
          </p:cNvSpPr>
          <p:nvPr>
            <p:ph type="title"/>
          </p:nvPr>
        </p:nvSpPr>
        <p:spPr>
          <a:xfrm>
            <a:off x="371476" y="296863"/>
            <a:ext cx="10260000" cy="1160403"/>
          </a:xfrm>
        </p:spPr>
        <p:txBody>
          <a:bodyPr anchor="t">
            <a:normAutofit/>
          </a:bodyPr>
          <a:lstStyle/>
          <a:p>
            <a:r>
              <a:rPr lang="nl-NL" dirty="0"/>
              <a:t>Organisme</a:t>
            </a:r>
          </a:p>
        </p:txBody>
      </p:sp>
      <p:sp>
        <p:nvSpPr>
          <p:cNvPr id="5" name="Tijdelijke aanduiding voor dianummer 4">
            <a:extLst>
              <a:ext uri="{FF2B5EF4-FFF2-40B4-BE49-F238E27FC236}">
                <a16:creationId xmlns:a16="http://schemas.microsoft.com/office/drawing/2014/main" id="{63CF512C-92CB-7EB2-86C6-D54E5AEDE186}"/>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10</a:t>
            </a:fld>
            <a:endParaRPr lang="nl-NL" noProof="0"/>
          </a:p>
        </p:txBody>
      </p:sp>
      <p:sp>
        <p:nvSpPr>
          <p:cNvPr id="3" name="Tijdelijke aanduiding voor datum 2">
            <a:extLst>
              <a:ext uri="{FF2B5EF4-FFF2-40B4-BE49-F238E27FC236}">
                <a16:creationId xmlns:a16="http://schemas.microsoft.com/office/drawing/2014/main" id="{F361E36E-A202-AD26-CDDD-D1D8EAB4E792}"/>
              </a:ext>
            </a:extLst>
          </p:cNvPr>
          <p:cNvSpPr>
            <a:spLocks noGrp="1"/>
          </p:cNvSpPr>
          <p:nvPr>
            <p:ph type="dt" sz="half" idx="10"/>
          </p:nvPr>
        </p:nvSpPr>
        <p:spPr/>
        <p:txBody>
          <a:bodyPr/>
          <a:lstStyle/>
          <a:p>
            <a:pPr>
              <a:spcAft>
                <a:spcPts val="600"/>
              </a:spcAft>
            </a:pPr>
            <a:fld id="{4EEB38DD-7B9B-4187-B15F-CA706FB7F2BF}" type="datetime1">
              <a:rPr lang="nl-NL" noProof="0" smtClean="0"/>
              <a:pPr>
                <a:spcAft>
                  <a:spcPts val="600"/>
                </a:spcAft>
              </a:pPr>
              <a:t>22-6-2022</a:t>
            </a:fld>
            <a:endParaRPr lang="nl-NL" noProof="0"/>
          </a:p>
        </p:txBody>
      </p:sp>
      <p:pic>
        <p:nvPicPr>
          <p:cNvPr id="6146" name="Picture 2" descr="Op zoek naar vijf wonderlijke wezentjes op de Veluwe. Uitdaging 2: de  mierenleeuw - Veluwe">
            <a:extLst>
              <a:ext uri="{FF2B5EF4-FFF2-40B4-BE49-F238E27FC236}">
                <a16:creationId xmlns:a16="http://schemas.microsoft.com/office/drawing/2014/main" id="{12D7DDFF-87B5-B7CA-B891-13E9225BB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379" y="0"/>
            <a:ext cx="60960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ierenleeuw - Heelsums Beekdal">
            <a:extLst>
              <a:ext uri="{FF2B5EF4-FFF2-40B4-BE49-F238E27FC236}">
                <a16:creationId xmlns:a16="http://schemas.microsoft.com/office/drawing/2014/main" id="{24A207CE-04BE-EE9C-5E34-7DD446EFC8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0243"/>
            <a:ext cx="6723105" cy="449775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ierenleeuw | Natuurmonumenten">
            <a:extLst>
              <a:ext uri="{FF2B5EF4-FFF2-40B4-BE49-F238E27FC236}">
                <a16:creationId xmlns:a16="http://schemas.microsoft.com/office/drawing/2014/main" id="{BED8CC84-1B4E-7451-74EF-1D185FB128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7242" y="3600001"/>
            <a:ext cx="5429999" cy="32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59760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3AF7AE-705E-2859-B8EE-CB78E73AEC50}"/>
              </a:ext>
            </a:extLst>
          </p:cNvPr>
          <p:cNvSpPr>
            <a:spLocks noGrp="1"/>
          </p:cNvSpPr>
          <p:nvPr>
            <p:ph type="title"/>
          </p:nvPr>
        </p:nvSpPr>
        <p:spPr/>
        <p:txBody>
          <a:bodyPr/>
          <a:lstStyle/>
          <a:p>
            <a:r>
              <a:rPr lang="nl-NL" dirty="0"/>
              <a:t>Indicatorsoort</a:t>
            </a:r>
          </a:p>
        </p:txBody>
      </p:sp>
      <p:sp>
        <p:nvSpPr>
          <p:cNvPr id="4" name="Tijdelijke aanduiding voor datum 3">
            <a:extLst>
              <a:ext uri="{FF2B5EF4-FFF2-40B4-BE49-F238E27FC236}">
                <a16:creationId xmlns:a16="http://schemas.microsoft.com/office/drawing/2014/main" id="{6491CDEE-23BF-2C51-FE19-E3FF2C33B60B}"/>
              </a:ext>
            </a:extLst>
          </p:cNvPr>
          <p:cNvSpPr>
            <a:spLocks noGrp="1"/>
          </p:cNvSpPr>
          <p:nvPr>
            <p:ph type="dt" sz="half" idx="10"/>
          </p:nvPr>
        </p:nvSpPr>
        <p:spPr/>
        <p:txBody>
          <a:bodyPr/>
          <a:lstStyle/>
          <a:p>
            <a:fld id="{5DD8805B-C73B-4907-9377-FC5FEFF5C94B}" type="datetime1">
              <a:rPr lang="nl-NL" noProof="0" smtClean="0"/>
              <a:t>22-6-2022</a:t>
            </a:fld>
            <a:endParaRPr lang="nl-NL" noProof="0"/>
          </a:p>
        </p:txBody>
      </p:sp>
      <p:sp>
        <p:nvSpPr>
          <p:cNvPr id="6" name="Tijdelijke aanduiding voor dianummer 5">
            <a:extLst>
              <a:ext uri="{FF2B5EF4-FFF2-40B4-BE49-F238E27FC236}">
                <a16:creationId xmlns:a16="http://schemas.microsoft.com/office/drawing/2014/main" id="{936BD7D0-2036-74C0-AE65-DC954B19BA0C}"/>
              </a:ext>
            </a:extLst>
          </p:cNvPr>
          <p:cNvSpPr>
            <a:spLocks noGrp="1"/>
          </p:cNvSpPr>
          <p:nvPr>
            <p:ph type="sldNum" sz="quarter" idx="12"/>
          </p:nvPr>
        </p:nvSpPr>
        <p:spPr/>
        <p:txBody>
          <a:bodyPr/>
          <a:lstStyle/>
          <a:p>
            <a:fld id="{45B76B8B-DE07-48A4-9913-B57A52F2F853}" type="slidenum">
              <a:rPr lang="nl-NL" noProof="0" smtClean="0"/>
              <a:t>11</a:t>
            </a:fld>
            <a:endParaRPr lang="nl-NL" noProof="0"/>
          </a:p>
        </p:txBody>
      </p:sp>
      <p:pic>
        <p:nvPicPr>
          <p:cNvPr id="10242" name="Picture 2" descr="Muurpeper | Ecopedia">
            <a:extLst>
              <a:ext uri="{FF2B5EF4-FFF2-40B4-BE49-F238E27FC236}">
                <a16:creationId xmlns:a16="http://schemas.microsoft.com/office/drawing/2014/main" id="{EF804D3E-B650-E276-6B0B-CB1766DFE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855" y="944267"/>
            <a:ext cx="7827491" cy="5199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59960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578E7-36A7-01E3-3F08-994A4977507B}"/>
              </a:ext>
            </a:extLst>
          </p:cNvPr>
          <p:cNvSpPr>
            <a:spLocks noGrp="1"/>
          </p:cNvSpPr>
          <p:nvPr>
            <p:ph type="title"/>
          </p:nvPr>
        </p:nvSpPr>
        <p:spPr>
          <a:xfrm>
            <a:off x="371476" y="296863"/>
            <a:ext cx="10260000" cy="1160403"/>
          </a:xfrm>
        </p:spPr>
        <p:txBody>
          <a:bodyPr anchor="t">
            <a:normAutofit/>
          </a:bodyPr>
          <a:lstStyle/>
          <a:p>
            <a:r>
              <a:rPr lang="nl-NL" dirty="0"/>
              <a:t>Problematiek</a:t>
            </a:r>
          </a:p>
        </p:txBody>
      </p:sp>
      <p:sp>
        <p:nvSpPr>
          <p:cNvPr id="5" name="Tijdelijke aanduiding voor dianummer 4">
            <a:extLst>
              <a:ext uri="{FF2B5EF4-FFF2-40B4-BE49-F238E27FC236}">
                <a16:creationId xmlns:a16="http://schemas.microsoft.com/office/drawing/2014/main" id="{63CF512C-92CB-7EB2-86C6-D54E5AEDE186}"/>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12</a:t>
            </a:fld>
            <a:endParaRPr lang="nl-NL" noProof="0"/>
          </a:p>
        </p:txBody>
      </p:sp>
      <p:sp>
        <p:nvSpPr>
          <p:cNvPr id="3" name="Tijdelijke aanduiding voor datum 2">
            <a:extLst>
              <a:ext uri="{FF2B5EF4-FFF2-40B4-BE49-F238E27FC236}">
                <a16:creationId xmlns:a16="http://schemas.microsoft.com/office/drawing/2014/main" id="{F361E36E-A202-AD26-CDDD-D1D8EAB4E792}"/>
              </a:ext>
            </a:extLst>
          </p:cNvPr>
          <p:cNvSpPr>
            <a:spLocks noGrp="1"/>
          </p:cNvSpPr>
          <p:nvPr>
            <p:ph type="dt" sz="half" idx="10"/>
          </p:nvPr>
        </p:nvSpPr>
        <p:spPr/>
        <p:txBody>
          <a:bodyPr/>
          <a:lstStyle/>
          <a:p>
            <a:pPr>
              <a:spcAft>
                <a:spcPts val="600"/>
              </a:spcAft>
            </a:pPr>
            <a:fld id="{4EEB38DD-7B9B-4187-B15F-CA706FB7F2BF}" type="datetime1">
              <a:rPr lang="nl-NL" noProof="0" smtClean="0"/>
              <a:pPr>
                <a:spcAft>
                  <a:spcPts val="600"/>
                </a:spcAft>
              </a:pPr>
              <a:t>22-6-2022</a:t>
            </a:fld>
            <a:endParaRPr lang="nl-NL" noProof="0"/>
          </a:p>
        </p:txBody>
      </p:sp>
      <p:pic>
        <p:nvPicPr>
          <p:cNvPr id="5122" name="Picture 2" descr="grijs kronkelsteeltje">
            <a:extLst>
              <a:ext uri="{FF2B5EF4-FFF2-40B4-BE49-F238E27FC236}">
                <a16:creationId xmlns:a16="http://schemas.microsoft.com/office/drawing/2014/main" id="{3739299E-87BE-6479-EF0C-CADE3623D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034" y="1"/>
            <a:ext cx="6876847" cy="685392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D9C5897-B3A6-86E6-C435-C3A69CD5A372}"/>
              </a:ext>
            </a:extLst>
          </p:cNvPr>
          <p:cNvSpPr txBox="1"/>
          <p:nvPr/>
        </p:nvSpPr>
        <p:spPr>
          <a:xfrm>
            <a:off x="527448" y="1285103"/>
            <a:ext cx="5057806" cy="1938992"/>
          </a:xfrm>
          <a:prstGeom prst="rect">
            <a:avLst/>
          </a:prstGeom>
          <a:noFill/>
        </p:spPr>
        <p:txBody>
          <a:bodyPr wrap="square" rtlCol="0">
            <a:spAutoFit/>
          </a:bodyPr>
          <a:lstStyle/>
          <a:p>
            <a:pPr marL="285750" indent="-285750">
              <a:buFont typeface="Arial" panose="020B0604020202020204" pitchFamily="34" charset="0"/>
              <a:buChar char="•"/>
            </a:pPr>
            <a:r>
              <a:rPr lang="nl-NL" sz="2000" dirty="0"/>
              <a:t>Vermesting </a:t>
            </a:r>
            <a:r>
              <a:rPr lang="nl-NL" sz="2000" dirty="0">
                <a:sym typeface="Wingdings" panose="05000000000000000000" pitchFamily="2" charset="2"/>
              </a:rPr>
              <a:t> successie </a:t>
            </a:r>
            <a:endParaRPr lang="nl-NL" sz="2000" dirty="0"/>
          </a:p>
          <a:p>
            <a:pPr marL="285750" indent="-285750">
              <a:buFont typeface="Arial" panose="020B0604020202020204" pitchFamily="34" charset="0"/>
              <a:buChar char="•"/>
            </a:pPr>
            <a:r>
              <a:rPr lang="nl-NL" sz="2000" dirty="0"/>
              <a:t>Verzuring </a:t>
            </a:r>
            <a:r>
              <a:rPr lang="nl-NL" sz="2000" dirty="0">
                <a:sym typeface="Wingdings" panose="05000000000000000000" pitchFamily="2" charset="2"/>
              </a:rPr>
              <a:t> Grijs kronkelsteeltje</a:t>
            </a:r>
            <a:endParaRPr lang="nl-NL" sz="2000" dirty="0"/>
          </a:p>
          <a:p>
            <a:pPr marL="285750" indent="-285750">
              <a:buFont typeface="Arial" panose="020B0604020202020204" pitchFamily="34" charset="0"/>
              <a:buChar char="•"/>
            </a:pPr>
            <a:r>
              <a:rPr lang="nl-NL" sz="2000" dirty="0"/>
              <a:t>Versnippering </a:t>
            </a:r>
            <a:r>
              <a:rPr lang="nl-NL" sz="2000" dirty="0">
                <a:sym typeface="Wingdings" panose="05000000000000000000" pitchFamily="2" charset="2"/>
              </a:rPr>
              <a:t> Windkracht omlaag</a:t>
            </a:r>
            <a:endParaRPr lang="nl-NL" sz="2000" dirty="0"/>
          </a:p>
          <a:p>
            <a:pPr marL="285750" indent="-285750">
              <a:buFont typeface="Arial" panose="020B0604020202020204" pitchFamily="34" charset="0"/>
              <a:buChar char="•"/>
            </a:pPr>
            <a:r>
              <a:rPr lang="nl-NL" sz="2000" dirty="0"/>
              <a:t>Verstoring </a:t>
            </a:r>
            <a:r>
              <a:rPr lang="nl-NL" sz="2000" dirty="0">
                <a:sym typeface="Wingdings" panose="05000000000000000000" pitchFamily="2" charset="2"/>
              </a:rPr>
              <a:t> verdwijnen fauna</a:t>
            </a:r>
            <a:endParaRPr lang="nl-NL" sz="2000" dirty="0"/>
          </a:p>
          <a:p>
            <a:pPr marL="285750" indent="-285750">
              <a:buFont typeface="Arial" panose="020B0604020202020204" pitchFamily="34" charset="0"/>
              <a:buChar char="•"/>
            </a:pPr>
            <a:r>
              <a:rPr lang="nl-NL" sz="2000" dirty="0" err="1"/>
              <a:t>Verbossing</a:t>
            </a:r>
            <a:endParaRPr lang="nl-NL" sz="2000" dirty="0"/>
          </a:p>
          <a:p>
            <a:pPr marL="285750" indent="-285750">
              <a:buFont typeface="Arial" panose="020B0604020202020204" pitchFamily="34" charset="0"/>
              <a:buChar char="•"/>
            </a:pPr>
            <a:r>
              <a:rPr lang="nl-NL" sz="2000" dirty="0"/>
              <a:t>Zeespiegelstijging</a:t>
            </a:r>
          </a:p>
        </p:txBody>
      </p:sp>
      <p:pic>
        <p:nvPicPr>
          <p:cNvPr id="5124" name="Picture 4" descr="NDFF Verspreidingsatlas | Lacerta agilis - Zandhagedis">
            <a:extLst>
              <a:ext uri="{FF2B5EF4-FFF2-40B4-BE49-F238E27FC236}">
                <a16:creationId xmlns:a16="http://schemas.microsoft.com/office/drawing/2014/main" id="{4471DA5B-0494-06D0-36FC-CA2E57530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621" y="1750053"/>
            <a:ext cx="7665260" cy="51038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Nieuw overleg over de boskap in de Schoorlse Duinen | GroenLinks Provincie  Noord-Holland">
            <a:extLst>
              <a:ext uri="{FF2B5EF4-FFF2-40B4-BE49-F238E27FC236}">
                <a16:creationId xmlns:a16="http://schemas.microsoft.com/office/drawing/2014/main" id="{520BDB1D-D9A6-8A64-3458-0AD087FD56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445506"/>
            <a:ext cx="7920681" cy="445538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orrectie formulering over overstromingsrisico Nederland in IPCC-rapport |  PBL Planbureau voor de Leefomgeving">
            <a:extLst>
              <a:ext uri="{FF2B5EF4-FFF2-40B4-BE49-F238E27FC236}">
                <a16:creationId xmlns:a16="http://schemas.microsoft.com/office/drawing/2014/main" id="{178F2028-C9BF-B18F-80E0-5ADB07A1FD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0829" y="-72812"/>
            <a:ext cx="5622324" cy="699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2838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1000"/>
                                        <p:tgtEl>
                                          <p:spTgt spid="5124"/>
                                        </p:tgtEl>
                                      </p:cBhvr>
                                    </p:animEffect>
                                    <p:anim calcmode="lin" valueType="num">
                                      <p:cBhvr>
                                        <p:cTn id="22" dur="1000" fill="hold"/>
                                        <p:tgtEl>
                                          <p:spTgt spid="5124"/>
                                        </p:tgtEl>
                                        <p:attrNameLst>
                                          <p:attrName>ppt_x</p:attrName>
                                        </p:attrNameLst>
                                      </p:cBhvr>
                                      <p:tavLst>
                                        <p:tav tm="0">
                                          <p:val>
                                            <p:strVal val="#ppt_x"/>
                                          </p:val>
                                        </p:tav>
                                        <p:tav tm="100000">
                                          <p:val>
                                            <p:strVal val="#ppt_x"/>
                                          </p:val>
                                        </p:tav>
                                      </p:tavLst>
                                    </p:anim>
                                    <p:anim calcmode="lin" valueType="num">
                                      <p:cBhvr>
                                        <p:cTn id="23"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6"/>
                                        </p:tgtEl>
                                        <p:attrNameLst>
                                          <p:attrName>style.visibility</p:attrName>
                                        </p:attrNameLst>
                                      </p:cBhvr>
                                      <p:to>
                                        <p:strVal val="visible"/>
                                      </p:to>
                                    </p:set>
                                    <p:animEffect transition="in" filter="fade">
                                      <p:cBhvr>
                                        <p:cTn id="35" dur="1000"/>
                                        <p:tgtEl>
                                          <p:spTgt spid="5126"/>
                                        </p:tgtEl>
                                      </p:cBhvr>
                                    </p:animEffect>
                                    <p:anim calcmode="lin" valueType="num">
                                      <p:cBhvr>
                                        <p:cTn id="36" dur="1000" fill="hold"/>
                                        <p:tgtEl>
                                          <p:spTgt spid="5126"/>
                                        </p:tgtEl>
                                        <p:attrNameLst>
                                          <p:attrName>ppt_x</p:attrName>
                                        </p:attrNameLst>
                                      </p:cBhvr>
                                      <p:tavLst>
                                        <p:tav tm="0">
                                          <p:val>
                                            <p:strVal val="#ppt_x"/>
                                          </p:val>
                                        </p:tav>
                                        <p:tav tm="100000">
                                          <p:val>
                                            <p:strVal val="#ppt_x"/>
                                          </p:val>
                                        </p:tav>
                                      </p:tavLst>
                                    </p:anim>
                                    <p:anim calcmode="lin" valueType="num">
                                      <p:cBhvr>
                                        <p:cTn id="37"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128"/>
                                        </p:tgtEl>
                                        <p:attrNameLst>
                                          <p:attrName>style.visibility</p:attrName>
                                        </p:attrNameLst>
                                      </p:cBhvr>
                                      <p:to>
                                        <p:strVal val="visible"/>
                                      </p:to>
                                    </p:set>
                                    <p:animEffect transition="in" filter="fade">
                                      <p:cBhvr>
                                        <p:cTn id="49" dur="1000"/>
                                        <p:tgtEl>
                                          <p:spTgt spid="5128"/>
                                        </p:tgtEl>
                                      </p:cBhvr>
                                    </p:animEffect>
                                    <p:anim calcmode="lin" valueType="num">
                                      <p:cBhvr>
                                        <p:cTn id="50" dur="1000" fill="hold"/>
                                        <p:tgtEl>
                                          <p:spTgt spid="5128"/>
                                        </p:tgtEl>
                                        <p:attrNameLst>
                                          <p:attrName>ppt_x</p:attrName>
                                        </p:attrNameLst>
                                      </p:cBhvr>
                                      <p:tavLst>
                                        <p:tav tm="0">
                                          <p:val>
                                            <p:strVal val="#ppt_x"/>
                                          </p:val>
                                        </p:tav>
                                        <p:tav tm="100000">
                                          <p:val>
                                            <p:strVal val="#ppt_x"/>
                                          </p:val>
                                        </p:tav>
                                      </p:tavLst>
                                    </p:anim>
                                    <p:anim calcmode="lin" valueType="num">
                                      <p:cBhvr>
                                        <p:cTn id="51"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EA707900-8A29-D99F-6B78-3917D1DC558A}"/>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13</a:t>
            </a:fld>
            <a:endParaRPr lang="nl-NL" noProof="0"/>
          </a:p>
        </p:txBody>
      </p:sp>
      <p:pic>
        <p:nvPicPr>
          <p:cNvPr id="9218" name="Picture 2" descr="Groot Wasmeer, 't Bluk en Leeuwenkuil | Geopark Heuvelrug Gooi en Vecht">
            <a:extLst>
              <a:ext uri="{FF2B5EF4-FFF2-40B4-BE49-F238E27FC236}">
                <a16:creationId xmlns:a16="http://schemas.microsoft.com/office/drawing/2014/main" id="{7CB4F98C-1F02-C47B-5BED-B7FE6DF172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83" r="-1" b="3392"/>
          <a:stretch/>
        </p:blipFill>
        <p:spPr bwMode="auto">
          <a:xfrm>
            <a:off x="527448" y="1131803"/>
            <a:ext cx="4525350" cy="3130680"/>
          </a:xfrm>
          <a:prstGeom prst="rect">
            <a:avLst/>
          </a:prstGeom>
          <a:solidFill>
            <a:srgbClr val="FFFFFF"/>
          </a:solidFill>
        </p:spPr>
      </p:pic>
      <p:sp>
        <p:nvSpPr>
          <p:cNvPr id="3" name="Tijdelijke aanduiding voor inhoud 2">
            <a:extLst>
              <a:ext uri="{FF2B5EF4-FFF2-40B4-BE49-F238E27FC236}">
                <a16:creationId xmlns:a16="http://schemas.microsoft.com/office/drawing/2014/main" id="{E8061151-471D-C5B4-A316-8E6AC8B640F1}"/>
              </a:ext>
            </a:extLst>
          </p:cNvPr>
          <p:cNvSpPr>
            <a:spLocks noGrp="1"/>
          </p:cNvSpPr>
          <p:nvPr>
            <p:ph type="body" sz="quarter" idx="13"/>
          </p:nvPr>
        </p:nvSpPr>
        <p:spPr>
          <a:xfrm>
            <a:off x="6090348" y="1214437"/>
            <a:ext cx="4823846" cy="4429125"/>
          </a:xfrm>
        </p:spPr>
        <p:txBody>
          <a:bodyPr>
            <a:normAutofit/>
          </a:bodyPr>
          <a:lstStyle/>
          <a:p>
            <a:pPr marL="342900" indent="-342900">
              <a:spcAft>
                <a:spcPts val="600"/>
              </a:spcAft>
              <a:buFont typeface="Arial" panose="020B0604020202020204" pitchFamily="34" charset="0"/>
              <a:buChar char="•"/>
            </a:pPr>
            <a:r>
              <a:rPr lang="nl-NL" b="0" dirty="0">
                <a:hlinkClick r:id="rId4"/>
              </a:rPr>
              <a:t>https://www.youtube.com/watch?v=K3H2qLaaf4E</a:t>
            </a:r>
            <a:r>
              <a:rPr lang="nl-NL" b="0" dirty="0"/>
              <a:t> </a:t>
            </a:r>
          </a:p>
          <a:p>
            <a:pPr marL="342900" indent="-342900">
              <a:spcAft>
                <a:spcPts val="600"/>
              </a:spcAft>
              <a:buFont typeface="Arial" panose="020B0604020202020204" pitchFamily="34" charset="0"/>
              <a:buChar char="•"/>
            </a:pPr>
            <a:r>
              <a:rPr lang="nl-NL" b="0" dirty="0"/>
              <a:t>Toplaag verwijderen</a:t>
            </a:r>
          </a:p>
          <a:p>
            <a:pPr marL="342900" indent="-342900">
              <a:spcAft>
                <a:spcPts val="600"/>
              </a:spcAft>
              <a:buFont typeface="Arial" panose="020B0604020202020204" pitchFamily="34" charset="0"/>
              <a:buChar char="•"/>
            </a:pPr>
            <a:r>
              <a:rPr lang="nl-NL" b="0" dirty="0"/>
              <a:t>Bossen kappen/vellen</a:t>
            </a:r>
          </a:p>
          <a:p>
            <a:pPr marL="342900" indent="-342900">
              <a:spcAft>
                <a:spcPts val="600"/>
              </a:spcAft>
              <a:buFont typeface="Arial" panose="020B0604020202020204" pitchFamily="34" charset="0"/>
              <a:buChar char="•"/>
            </a:pPr>
            <a:r>
              <a:rPr lang="nl-NL" b="0" dirty="0"/>
              <a:t>Begrazing</a:t>
            </a:r>
          </a:p>
          <a:p>
            <a:pPr marL="342900" indent="-342900">
              <a:spcAft>
                <a:spcPts val="600"/>
              </a:spcAft>
              <a:buFont typeface="Arial" panose="020B0604020202020204" pitchFamily="34" charset="0"/>
              <a:buChar char="•"/>
            </a:pPr>
            <a:r>
              <a:rPr lang="nl-NL" b="0" dirty="0"/>
              <a:t>Stilte en rustgebieden</a:t>
            </a:r>
          </a:p>
          <a:p>
            <a:pPr marL="342900" indent="-342900">
              <a:spcAft>
                <a:spcPts val="600"/>
              </a:spcAft>
              <a:buFont typeface="Arial" panose="020B0604020202020204" pitchFamily="34" charset="0"/>
              <a:buChar char="•"/>
            </a:pPr>
            <a:r>
              <a:rPr lang="nl-NL" dirty="0"/>
              <a:t>Aanleggen van een kerf</a:t>
            </a:r>
            <a:endParaRPr lang="nl-NL" b="0" dirty="0"/>
          </a:p>
          <a:p>
            <a:pPr marL="342900" indent="-342900">
              <a:spcAft>
                <a:spcPts val="600"/>
              </a:spcAft>
              <a:buFont typeface="Arial" panose="020B0604020202020204" pitchFamily="34" charset="0"/>
              <a:buChar char="•"/>
            </a:pPr>
            <a:endParaRPr lang="nl-NL" b="0" dirty="0"/>
          </a:p>
        </p:txBody>
      </p:sp>
      <p:sp>
        <p:nvSpPr>
          <p:cNvPr id="2" name="Titel 1">
            <a:extLst>
              <a:ext uri="{FF2B5EF4-FFF2-40B4-BE49-F238E27FC236}">
                <a16:creationId xmlns:a16="http://schemas.microsoft.com/office/drawing/2014/main" id="{58CC410C-8AAF-DAA7-12A3-32E9D0994A2D}"/>
              </a:ext>
            </a:extLst>
          </p:cNvPr>
          <p:cNvSpPr>
            <a:spLocks noGrp="1"/>
          </p:cNvSpPr>
          <p:nvPr>
            <p:ph type="title"/>
          </p:nvPr>
        </p:nvSpPr>
        <p:spPr>
          <a:xfrm>
            <a:off x="371476" y="296863"/>
            <a:ext cx="11437745" cy="1160403"/>
          </a:xfrm>
        </p:spPr>
        <p:txBody>
          <a:bodyPr anchor="t">
            <a:normAutofit/>
          </a:bodyPr>
          <a:lstStyle/>
          <a:p>
            <a:r>
              <a:rPr lang="nl-NL" dirty="0"/>
              <a:t>Beheerplan</a:t>
            </a:r>
          </a:p>
        </p:txBody>
      </p:sp>
      <p:sp>
        <p:nvSpPr>
          <p:cNvPr id="4" name="Tijdelijke aanduiding voor datum 3">
            <a:extLst>
              <a:ext uri="{FF2B5EF4-FFF2-40B4-BE49-F238E27FC236}">
                <a16:creationId xmlns:a16="http://schemas.microsoft.com/office/drawing/2014/main" id="{4C875EB9-1C6F-BFDB-15D2-C0F0D6C2C547}"/>
              </a:ext>
            </a:extLst>
          </p:cNvPr>
          <p:cNvSpPr>
            <a:spLocks noGrp="1"/>
          </p:cNvSpPr>
          <p:nvPr>
            <p:ph type="dt" sz="half" idx="10"/>
          </p:nvPr>
        </p:nvSpPr>
        <p:spPr/>
        <p:txBody>
          <a:bodyPr/>
          <a:lstStyle/>
          <a:p>
            <a:pPr>
              <a:spcAft>
                <a:spcPts val="600"/>
              </a:spcAft>
            </a:pPr>
            <a:fld id="{5DD8805B-C73B-4907-9377-FC5FEFF5C94B}" type="datetime1">
              <a:rPr lang="nl-NL" noProof="0" smtClean="0"/>
              <a:pPr>
                <a:spcAft>
                  <a:spcPts val="600"/>
                </a:spcAft>
              </a:pPr>
              <a:t>22-6-2022</a:t>
            </a:fld>
            <a:endParaRPr lang="nl-NL" noProof="0"/>
          </a:p>
        </p:txBody>
      </p:sp>
      <p:pic>
        <p:nvPicPr>
          <p:cNvPr id="8" name="Afbeelding 7">
            <a:extLst>
              <a:ext uri="{FF2B5EF4-FFF2-40B4-BE49-F238E27FC236}">
                <a16:creationId xmlns:a16="http://schemas.microsoft.com/office/drawing/2014/main" id="{160DBDF5-1EC0-7D28-3394-84E0169A36FF}"/>
              </a:ext>
            </a:extLst>
          </p:cNvPr>
          <p:cNvPicPr>
            <a:picLocks noChangeAspect="1"/>
          </p:cNvPicPr>
          <p:nvPr/>
        </p:nvPicPr>
        <p:blipFill>
          <a:blip r:embed="rId5"/>
          <a:stretch>
            <a:fillRect/>
          </a:stretch>
        </p:blipFill>
        <p:spPr>
          <a:xfrm>
            <a:off x="1880075" y="4144587"/>
            <a:ext cx="4823846" cy="2713413"/>
          </a:xfrm>
          <a:prstGeom prst="rect">
            <a:avLst/>
          </a:prstGeom>
        </p:spPr>
      </p:pic>
    </p:spTree>
    <p:extLst>
      <p:ext uri="{BB962C8B-B14F-4D97-AF65-F5344CB8AC3E}">
        <p14:creationId xmlns:p14="http://schemas.microsoft.com/office/powerpoint/2010/main" val="22047671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9643A-15B4-DD62-2FA3-B836983AA67F}"/>
              </a:ext>
            </a:extLst>
          </p:cNvPr>
          <p:cNvSpPr>
            <a:spLocks noGrp="1"/>
          </p:cNvSpPr>
          <p:nvPr>
            <p:ph type="title"/>
          </p:nvPr>
        </p:nvSpPr>
        <p:spPr/>
        <p:txBody>
          <a:bodyPr/>
          <a:lstStyle/>
          <a:p>
            <a:r>
              <a:rPr lang="nl-NL" dirty="0"/>
              <a:t>Bronnen</a:t>
            </a:r>
          </a:p>
        </p:txBody>
      </p:sp>
      <p:sp>
        <p:nvSpPr>
          <p:cNvPr id="4" name="Tijdelijke aanduiding voor datum 3">
            <a:extLst>
              <a:ext uri="{FF2B5EF4-FFF2-40B4-BE49-F238E27FC236}">
                <a16:creationId xmlns:a16="http://schemas.microsoft.com/office/drawing/2014/main" id="{88CD9A13-2209-174A-50C5-0F17A6FB69EA}"/>
              </a:ext>
            </a:extLst>
          </p:cNvPr>
          <p:cNvSpPr>
            <a:spLocks noGrp="1"/>
          </p:cNvSpPr>
          <p:nvPr>
            <p:ph type="dt" sz="half" idx="10"/>
          </p:nvPr>
        </p:nvSpPr>
        <p:spPr/>
        <p:txBody>
          <a:bodyPr/>
          <a:lstStyle/>
          <a:p>
            <a:fld id="{1F360904-632D-4428-B762-9ED2B3079DE4}" type="datetime1">
              <a:rPr lang="nl-NL" noProof="0" smtClean="0"/>
              <a:t>22-6-2022</a:t>
            </a:fld>
            <a:endParaRPr lang="nl-NL" noProof="0"/>
          </a:p>
        </p:txBody>
      </p:sp>
      <p:sp>
        <p:nvSpPr>
          <p:cNvPr id="6" name="Tijdelijke aanduiding voor dianummer 5">
            <a:extLst>
              <a:ext uri="{FF2B5EF4-FFF2-40B4-BE49-F238E27FC236}">
                <a16:creationId xmlns:a16="http://schemas.microsoft.com/office/drawing/2014/main" id="{AEC503A0-E8A0-D65E-FE0C-7ECC1F96E3A1}"/>
              </a:ext>
            </a:extLst>
          </p:cNvPr>
          <p:cNvSpPr>
            <a:spLocks noGrp="1"/>
          </p:cNvSpPr>
          <p:nvPr>
            <p:ph type="sldNum" sz="quarter" idx="12"/>
          </p:nvPr>
        </p:nvSpPr>
        <p:spPr/>
        <p:txBody>
          <a:bodyPr/>
          <a:lstStyle/>
          <a:p>
            <a:fld id="{45B76B8B-DE07-48A4-9913-B57A52F2F853}" type="slidenum">
              <a:rPr lang="nl-NL" noProof="0" smtClean="0"/>
              <a:t>14</a:t>
            </a:fld>
            <a:endParaRPr lang="nl-NL" noProof="0"/>
          </a:p>
        </p:txBody>
      </p:sp>
      <p:sp>
        <p:nvSpPr>
          <p:cNvPr id="3" name="Tekstvak 2">
            <a:extLst>
              <a:ext uri="{FF2B5EF4-FFF2-40B4-BE49-F238E27FC236}">
                <a16:creationId xmlns:a16="http://schemas.microsoft.com/office/drawing/2014/main" id="{C33266F7-F865-ABB2-9EE6-EB91D22266D0}"/>
              </a:ext>
            </a:extLst>
          </p:cNvPr>
          <p:cNvSpPr txBox="1"/>
          <p:nvPr/>
        </p:nvSpPr>
        <p:spPr>
          <a:xfrm>
            <a:off x="543697" y="1631092"/>
            <a:ext cx="7290487" cy="3416320"/>
          </a:xfrm>
          <a:prstGeom prst="rect">
            <a:avLst/>
          </a:prstGeom>
          <a:noFill/>
        </p:spPr>
        <p:txBody>
          <a:bodyPr wrap="square" rtlCol="0">
            <a:spAutoFit/>
          </a:bodyPr>
          <a:lstStyle/>
          <a:p>
            <a:pPr marL="285750" indent="-285750">
              <a:buFont typeface="Arial" panose="020B0604020202020204" pitchFamily="34" charset="0"/>
              <a:buChar char="•"/>
            </a:pPr>
            <a:r>
              <a:rPr lang="nl-NL" dirty="0">
                <a:hlinkClick r:id="rId3"/>
              </a:rPr>
              <a:t>https://www.youtube.com/watch?v=B6ZSNvzBaWs&amp;list=PLNwUwzGsAzX-qgax0ZJLf54NVa2Ie9hVm&amp;index=28</a:t>
            </a:r>
            <a:endParaRPr lang="nl-NL" dirty="0"/>
          </a:p>
          <a:p>
            <a:pPr marL="285750" indent="-285750">
              <a:buFont typeface="Arial" panose="020B0604020202020204" pitchFamily="34" charset="0"/>
              <a:buChar char="•"/>
            </a:pPr>
            <a:r>
              <a:rPr lang="nl-NL" dirty="0">
                <a:hlinkClick r:id="rId4"/>
              </a:rPr>
              <a:t>https://www.youtube.com/watch?v=rQ9URLIggcQ&amp;list=PLNwUwzGsAzX-qgax0ZJLf54NVa2Ie9hVm&amp;index=29</a:t>
            </a:r>
            <a:r>
              <a:rPr lang="nl-NL" dirty="0"/>
              <a:t> </a:t>
            </a:r>
          </a:p>
          <a:p>
            <a:pPr marL="285750" indent="-285750">
              <a:buFont typeface="Arial" panose="020B0604020202020204" pitchFamily="34" charset="0"/>
              <a:buChar char="•"/>
            </a:pPr>
            <a:r>
              <a:rPr lang="nl-NL" dirty="0">
                <a:hlinkClick r:id="rId5"/>
              </a:rPr>
              <a:t>https://www.natuurkennis.nl/Uploaded_files/Publicaties/228-o-preadvies-stuifzanden.1f6bea.pdf</a:t>
            </a:r>
            <a:endParaRPr lang="nl-NL" dirty="0"/>
          </a:p>
          <a:p>
            <a:pPr marL="285750" indent="-285750">
              <a:buFont typeface="Arial" panose="020B0604020202020204" pitchFamily="34" charset="0"/>
              <a:buChar char="•"/>
            </a:pPr>
            <a:r>
              <a:rPr lang="nl-NL" dirty="0">
                <a:hlinkClick r:id="rId6"/>
              </a:rPr>
              <a:t>https://www.geologievannederland.nl/landschap/landschappen/zandlandschap</a:t>
            </a:r>
            <a:r>
              <a:rPr lang="nl-NL" dirty="0"/>
              <a:t> </a:t>
            </a:r>
          </a:p>
          <a:p>
            <a:pPr marL="285750" indent="-285750">
              <a:buFont typeface="Arial" panose="020B0604020202020204" pitchFamily="34" charset="0"/>
              <a:buChar char="•"/>
            </a:pPr>
            <a:r>
              <a:rPr lang="nl-NL" dirty="0">
                <a:hlinkClick r:id="rId7"/>
              </a:rPr>
              <a:t>https://www.geologievannederland.nl/landschap/landschapsvormen/rivierduin</a:t>
            </a:r>
            <a:r>
              <a:rPr lang="nl-NL" dirty="0"/>
              <a:t> </a:t>
            </a:r>
          </a:p>
          <a:p>
            <a:pPr marL="285750" indent="-28575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119125325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A4B0F-741E-CE57-DDCD-8E99C1E2991F}"/>
              </a:ext>
            </a:extLst>
          </p:cNvPr>
          <p:cNvSpPr>
            <a:spLocks noGrp="1"/>
          </p:cNvSpPr>
          <p:nvPr>
            <p:ph type="title"/>
          </p:nvPr>
        </p:nvSpPr>
        <p:spPr/>
        <p:txBody>
          <a:bodyPr/>
          <a:lstStyle/>
          <a:p>
            <a:r>
              <a:rPr lang="nl-NL"/>
              <a:t>Planning voor vandaag</a:t>
            </a:r>
          </a:p>
        </p:txBody>
      </p:sp>
      <p:sp>
        <p:nvSpPr>
          <p:cNvPr id="3" name="Tijdelijke aanduiding voor inhoud 2">
            <a:extLst>
              <a:ext uri="{FF2B5EF4-FFF2-40B4-BE49-F238E27FC236}">
                <a16:creationId xmlns:a16="http://schemas.microsoft.com/office/drawing/2014/main" id="{C77FD66D-BED6-1144-BF2B-9987231B0512}"/>
              </a:ext>
            </a:extLst>
          </p:cNvPr>
          <p:cNvSpPr>
            <a:spLocks noGrp="1"/>
          </p:cNvSpPr>
          <p:nvPr>
            <p:ph idx="1"/>
          </p:nvPr>
        </p:nvSpPr>
        <p:spPr>
          <a:xfrm>
            <a:off x="371476" y="1048517"/>
            <a:ext cx="11449050" cy="4419599"/>
          </a:xfrm>
        </p:spPr>
        <p:txBody>
          <a:bodyPr/>
          <a:lstStyle/>
          <a:p>
            <a:r>
              <a:rPr lang="nl-NL" sz="2800" dirty="0"/>
              <a:t>Leerdoelen</a:t>
            </a:r>
          </a:p>
          <a:p>
            <a:r>
              <a:rPr lang="nl-NL" sz="2800" dirty="0"/>
              <a:t>Uitleg Stuifzanden</a:t>
            </a:r>
          </a:p>
          <a:p>
            <a:r>
              <a:rPr lang="nl-NL" sz="2800" dirty="0"/>
              <a:t>Uitleg Graslanden</a:t>
            </a:r>
          </a:p>
          <a:p>
            <a:r>
              <a:rPr lang="nl-NL" sz="2800" dirty="0"/>
              <a:t>Presentaties trede 2</a:t>
            </a:r>
          </a:p>
          <a:p>
            <a:r>
              <a:rPr lang="nl-NL" sz="2800" dirty="0"/>
              <a:t>Start werken trede 8 </a:t>
            </a:r>
          </a:p>
        </p:txBody>
      </p:sp>
      <p:sp>
        <p:nvSpPr>
          <p:cNvPr id="4" name="Tijdelijke aanduiding voor datum 3">
            <a:extLst>
              <a:ext uri="{FF2B5EF4-FFF2-40B4-BE49-F238E27FC236}">
                <a16:creationId xmlns:a16="http://schemas.microsoft.com/office/drawing/2014/main" id="{D335AE37-1450-9F21-0E1C-83F0E803D702}"/>
              </a:ext>
            </a:extLst>
          </p:cNvPr>
          <p:cNvSpPr>
            <a:spLocks noGrp="1"/>
          </p:cNvSpPr>
          <p:nvPr>
            <p:ph type="dt" sz="half" idx="10"/>
          </p:nvPr>
        </p:nvSpPr>
        <p:spPr/>
        <p:txBody>
          <a:bodyPr/>
          <a:lstStyle/>
          <a:p>
            <a:fld id="{1F360904-632D-4428-B762-9ED2B3079DE4}"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F17EE9A0-C8A5-8C1D-0D66-D65EC3FDA30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4A2D0143-CF0E-ED14-7362-BB32A6FD5696}"/>
              </a:ext>
            </a:extLst>
          </p:cNvPr>
          <p:cNvSpPr>
            <a:spLocks noGrp="1"/>
          </p:cNvSpPr>
          <p:nvPr>
            <p:ph type="sldNum" sz="quarter" idx="12"/>
          </p:nvPr>
        </p:nvSpPr>
        <p:spPr/>
        <p:txBody>
          <a:bodyPr/>
          <a:lstStyle/>
          <a:p>
            <a:fld id="{45B76B8B-DE07-48A4-9913-B57A52F2F853}" type="slidenum">
              <a:rPr lang="nl-NL" noProof="0" smtClean="0"/>
              <a:t>2</a:t>
            </a:fld>
            <a:endParaRPr lang="nl-NL" noProof="0"/>
          </a:p>
        </p:txBody>
      </p:sp>
    </p:spTree>
    <p:extLst>
      <p:ext uri="{BB962C8B-B14F-4D97-AF65-F5344CB8AC3E}">
        <p14:creationId xmlns:p14="http://schemas.microsoft.com/office/powerpoint/2010/main" val="3557084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92EE7-6F0A-D4F3-AF90-534D0C65FEF8}"/>
              </a:ext>
            </a:extLst>
          </p:cNvPr>
          <p:cNvSpPr>
            <a:spLocks noGrp="1"/>
          </p:cNvSpPr>
          <p:nvPr>
            <p:ph type="title"/>
          </p:nvPr>
        </p:nvSpPr>
        <p:spPr/>
        <p:txBody>
          <a:bodyPr/>
          <a:lstStyle/>
          <a:p>
            <a:r>
              <a:rPr lang="nl-NL" dirty="0"/>
              <a:t>Leerdoelen: </a:t>
            </a:r>
          </a:p>
        </p:txBody>
      </p:sp>
      <p:sp>
        <p:nvSpPr>
          <p:cNvPr id="3" name="Tijdelijke aanduiding voor inhoud 2">
            <a:extLst>
              <a:ext uri="{FF2B5EF4-FFF2-40B4-BE49-F238E27FC236}">
                <a16:creationId xmlns:a16="http://schemas.microsoft.com/office/drawing/2014/main" id="{A11753FC-276E-4099-53F5-BFE92956A012}"/>
              </a:ext>
            </a:extLst>
          </p:cNvPr>
          <p:cNvSpPr>
            <a:spLocks noGrp="1"/>
          </p:cNvSpPr>
          <p:nvPr>
            <p:ph idx="1"/>
          </p:nvPr>
        </p:nvSpPr>
        <p:spPr/>
        <p:txBody>
          <a:bodyPr/>
          <a:lstStyle/>
          <a:p>
            <a:pPr marL="0" indent="0">
              <a:lnSpc>
                <a:spcPct val="107000"/>
              </a:lnSpc>
              <a:spcAft>
                <a:spcPts val="800"/>
              </a:spcAft>
              <a:buNone/>
            </a:pPr>
            <a:r>
              <a:rPr lang="nl-NL" sz="3200" dirty="0">
                <a:effectLst/>
                <a:latin typeface="Calibri" panose="020F0502020204030204" pitchFamily="34" charset="0"/>
                <a:ea typeface="Calibri" panose="020F0502020204030204" pitchFamily="34" charset="0"/>
                <a:cs typeface="Calibri" panose="020F0502020204030204" pitchFamily="34" charset="0"/>
              </a:rPr>
              <a:t>Aan het einde van de les kan de leerling: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l-NL" sz="2400" dirty="0">
                <a:effectLst/>
                <a:latin typeface="Calibri" panose="020F0502020204030204" pitchFamily="34" charset="0"/>
                <a:ea typeface="Calibri" panose="020F0502020204030204" pitchFamily="34" charset="0"/>
                <a:cs typeface="Calibri" panose="020F0502020204030204" pitchFamily="34" charset="0"/>
              </a:rPr>
              <a:t>Uitleggen hoe stuifzanden gevormd worden </a:t>
            </a:r>
          </a:p>
          <a:p>
            <a:pPr marL="342900" lvl="0" indent="-342900">
              <a:lnSpc>
                <a:spcPct val="107000"/>
              </a:lnSpc>
              <a:buFont typeface="+mj-lt"/>
              <a:buAutoNum type="arabicPeriod"/>
            </a:pPr>
            <a:r>
              <a:rPr lang="nl-NL" sz="2400" dirty="0">
                <a:effectLst/>
                <a:latin typeface="Calibri" panose="020F0502020204030204" pitchFamily="34" charset="0"/>
                <a:ea typeface="Calibri" panose="020F0502020204030204" pitchFamily="34" charset="0"/>
                <a:cs typeface="Calibri" panose="020F0502020204030204" pitchFamily="34" charset="0"/>
              </a:rPr>
              <a:t>Uitleggen hoe rivier en zee duinen gevormd worden </a:t>
            </a:r>
          </a:p>
          <a:p>
            <a:pPr marL="342900" lvl="0" indent="-342900">
              <a:lnSpc>
                <a:spcPct val="107000"/>
              </a:lnSpc>
              <a:buFont typeface="+mj-lt"/>
              <a:buAutoNum type="arabicPeriod"/>
            </a:pPr>
            <a:r>
              <a:rPr lang="nl-NL" sz="2400" dirty="0">
                <a:effectLst/>
                <a:latin typeface="Calibri" panose="020F0502020204030204" pitchFamily="34" charset="0"/>
                <a:ea typeface="Calibri" panose="020F0502020204030204" pitchFamily="34" charset="0"/>
                <a:cs typeface="Calibri" panose="020F0502020204030204" pitchFamily="34" charset="0"/>
              </a:rPr>
              <a:t>Herleiden welke ver-thema’s van toepassing zijn a.d.h.v. uiterlijke kenmerken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2400" dirty="0">
                <a:effectLst/>
                <a:latin typeface="Calibri" panose="020F0502020204030204" pitchFamily="34" charset="0"/>
                <a:ea typeface="Calibri" panose="020F0502020204030204" pitchFamily="34" charset="0"/>
              </a:rPr>
              <a:t>Minstens 1 kenmerkende soort benoemen</a:t>
            </a:r>
            <a:endParaRPr lang="nl-NL" sz="2400" dirty="0"/>
          </a:p>
        </p:txBody>
      </p:sp>
      <p:sp>
        <p:nvSpPr>
          <p:cNvPr id="4" name="Tijdelijke aanduiding voor datum 3">
            <a:extLst>
              <a:ext uri="{FF2B5EF4-FFF2-40B4-BE49-F238E27FC236}">
                <a16:creationId xmlns:a16="http://schemas.microsoft.com/office/drawing/2014/main" id="{D653A00A-F21C-235A-F5D9-042BAD668217}"/>
              </a:ext>
            </a:extLst>
          </p:cNvPr>
          <p:cNvSpPr>
            <a:spLocks noGrp="1"/>
          </p:cNvSpPr>
          <p:nvPr>
            <p:ph type="dt" sz="half" idx="10"/>
          </p:nvPr>
        </p:nvSpPr>
        <p:spPr/>
        <p:txBody>
          <a:bodyPr/>
          <a:lstStyle/>
          <a:p>
            <a:fld id="{1F360904-632D-4428-B762-9ED2B3079DE4}" type="datetime1">
              <a:rPr lang="nl-NL" noProof="0" smtClean="0"/>
              <a:t>22-6-2022</a:t>
            </a:fld>
            <a:endParaRPr lang="nl-NL" noProof="0"/>
          </a:p>
        </p:txBody>
      </p:sp>
      <p:sp>
        <p:nvSpPr>
          <p:cNvPr id="5" name="Tijdelijke aanduiding voor voettekst 4">
            <a:extLst>
              <a:ext uri="{FF2B5EF4-FFF2-40B4-BE49-F238E27FC236}">
                <a16:creationId xmlns:a16="http://schemas.microsoft.com/office/drawing/2014/main" id="{F7C1A5DC-F68D-64D9-58ED-43D5EB0ECF9B}"/>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B7A9B8F-B2C5-1F4C-9FA2-322F79D4C07E}"/>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spTree>
    <p:extLst>
      <p:ext uri="{BB962C8B-B14F-4D97-AF65-F5344CB8AC3E}">
        <p14:creationId xmlns:p14="http://schemas.microsoft.com/office/powerpoint/2010/main" val="20307225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C1579-3CBD-A3BE-905B-6198749AF538}"/>
              </a:ext>
            </a:extLst>
          </p:cNvPr>
          <p:cNvSpPr>
            <a:spLocks noGrp="1"/>
          </p:cNvSpPr>
          <p:nvPr>
            <p:ph type="title"/>
          </p:nvPr>
        </p:nvSpPr>
        <p:spPr/>
        <p:txBody>
          <a:bodyPr/>
          <a:lstStyle/>
          <a:p>
            <a:r>
              <a:rPr lang="nl-NL" dirty="0"/>
              <a:t>Stuifzanden</a:t>
            </a:r>
          </a:p>
        </p:txBody>
      </p:sp>
      <p:sp>
        <p:nvSpPr>
          <p:cNvPr id="3" name="Tijdelijke aanduiding voor inhoud 2">
            <a:extLst>
              <a:ext uri="{FF2B5EF4-FFF2-40B4-BE49-F238E27FC236}">
                <a16:creationId xmlns:a16="http://schemas.microsoft.com/office/drawing/2014/main" id="{04174821-6311-F0AB-A07A-5FEA669ADF5B}"/>
              </a:ext>
            </a:extLst>
          </p:cNvPr>
          <p:cNvSpPr>
            <a:spLocks noGrp="1"/>
          </p:cNvSpPr>
          <p:nvPr>
            <p:ph idx="1"/>
          </p:nvPr>
        </p:nvSpPr>
        <p:spPr>
          <a:xfrm>
            <a:off x="371475" y="1709738"/>
            <a:ext cx="4744222" cy="4419599"/>
          </a:xfrm>
        </p:spPr>
        <p:txBody>
          <a:bodyPr/>
          <a:lstStyle/>
          <a:p>
            <a:r>
              <a:rPr lang="nl-NL" sz="2000" dirty="0" err="1"/>
              <a:t>Saalien</a:t>
            </a:r>
            <a:r>
              <a:rPr lang="nl-NL" sz="2000" dirty="0"/>
              <a:t> = 238.000 – 126.000 </a:t>
            </a:r>
            <a:r>
              <a:rPr lang="nl-NL" sz="2000" dirty="0" err="1"/>
              <a:t>jr</a:t>
            </a:r>
            <a:r>
              <a:rPr lang="nl-NL" sz="2000" dirty="0"/>
              <a:t> geleden</a:t>
            </a:r>
          </a:p>
          <a:p>
            <a:pPr lvl="1"/>
            <a:r>
              <a:rPr lang="nl-NL" sz="2000" dirty="0"/>
              <a:t>Stuwwallen</a:t>
            </a:r>
          </a:p>
          <a:p>
            <a:r>
              <a:rPr lang="nl-NL" sz="2000" dirty="0"/>
              <a:t> </a:t>
            </a:r>
            <a:r>
              <a:rPr lang="nl-NL" sz="2000" dirty="0" err="1"/>
              <a:t>Weichselien</a:t>
            </a:r>
            <a:r>
              <a:rPr lang="nl-NL" sz="2000" dirty="0"/>
              <a:t>= 116.000 – 12.000 </a:t>
            </a:r>
            <a:r>
              <a:rPr lang="nl-NL" sz="2000" dirty="0" err="1"/>
              <a:t>jr</a:t>
            </a:r>
            <a:r>
              <a:rPr lang="nl-NL" sz="2000" dirty="0"/>
              <a:t> geleden</a:t>
            </a:r>
          </a:p>
          <a:p>
            <a:pPr lvl="1"/>
            <a:r>
              <a:rPr lang="nl-NL" sz="2000" dirty="0"/>
              <a:t>Toendra + rivierduinen</a:t>
            </a:r>
          </a:p>
          <a:p>
            <a:r>
              <a:rPr lang="nl-NL" sz="2000" dirty="0"/>
              <a:t>Hogere delen </a:t>
            </a:r>
            <a:r>
              <a:rPr lang="nl-NL" sz="2000" dirty="0">
                <a:sym typeface="Wingdings" panose="05000000000000000000" pitchFamily="2" charset="2"/>
              </a:rPr>
              <a:t> eerste mens</a:t>
            </a:r>
            <a:endParaRPr lang="nl-NL" sz="2000" dirty="0"/>
          </a:p>
        </p:txBody>
      </p:sp>
      <p:sp>
        <p:nvSpPr>
          <p:cNvPr id="4" name="Tijdelijke aanduiding voor datum 3">
            <a:extLst>
              <a:ext uri="{FF2B5EF4-FFF2-40B4-BE49-F238E27FC236}">
                <a16:creationId xmlns:a16="http://schemas.microsoft.com/office/drawing/2014/main" id="{0C517B59-3657-6249-4F0C-FB17D374EEC9}"/>
              </a:ext>
            </a:extLst>
          </p:cNvPr>
          <p:cNvSpPr>
            <a:spLocks noGrp="1"/>
          </p:cNvSpPr>
          <p:nvPr>
            <p:ph type="dt" sz="half" idx="10"/>
          </p:nvPr>
        </p:nvSpPr>
        <p:spPr/>
        <p:txBody>
          <a:bodyPr/>
          <a:lstStyle/>
          <a:p>
            <a:fld id="{1F360904-632D-4428-B762-9ED2B3079DE4}" type="datetime1">
              <a:rPr lang="nl-NL" noProof="0" smtClean="0"/>
              <a:t>22-6-2022</a:t>
            </a:fld>
            <a:endParaRPr lang="nl-NL" noProof="0"/>
          </a:p>
        </p:txBody>
      </p:sp>
      <p:sp>
        <p:nvSpPr>
          <p:cNvPr id="6" name="Tijdelijke aanduiding voor dianummer 5">
            <a:extLst>
              <a:ext uri="{FF2B5EF4-FFF2-40B4-BE49-F238E27FC236}">
                <a16:creationId xmlns:a16="http://schemas.microsoft.com/office/drawing/2014/main" id="{854B8F5F-120E-052C-91BA-FE740E714EF7}"/>
              </a:ext>
            </a:extLst>
          </p:cNvPr>
          <p:cNvSpPr>
            <a:spLocks noGrp="1"/>
          </p:cNvSpPr>
          <p:nvPr>
            <p:ph type="sldNum" sz="quarter" idx="12"/>
          </p:nvPr>
        </p:nvSpPr>
        <p:spPr/>
        <p:txBody>
          <a:bodyPr/>
          <a:lstStyle/>
          <a:p>
            <a:fld id="{45B76B8B-DE07-48A4-9913-B57A52F2F853}" type="slidenum">
              <a:rPr lang="nl-NL" noProof="0" smtClean="0"/>
              <a:t>4</a:t>
            </a:fld>
            <a:endParaRPr lang="nl-NL" noProof="0"/>
          </a:p>
        </p:txBody>
      </p:sp>
      <p:pic>
        <p:nvPicPr>
          <p:cNvPr id="1026" name="Picture 2" descr="Weichselien - Wikipedia">
            <a:extLst>
              <a:ext uri="{FF2B5EF4-FFF2-40B4-BE49-F238E27FC236}">
                <a16:creationId xmlns:a16="http://schemas.microsoft.com/office/drawing/2014/main" id="{747CC49A-E454-453C-FDE3-B1BEC9252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244" y="1198606"/>
            <a:ext cx="6055285" cy="49307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 laatste ijstijd">
            <a:extLst>
              <a:ext uri="{FF2B5EF4-FFF2-40B4-BE49-F238E27FC236}">
                <a16:creationId xmlns:a16="http://schemas.microsoft.com/office/drawing/2014/main" id="{E5354010-3294-7AAE-672B-F9E13C88B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0884" y="1198605"/>
            <a:ext cx="4149031" cy="4930732"/>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8FFBE85D-D198-9ABC-D3B7-72FB8CA5DF46}"/>
              </a:ext>
            </a:extLst>
          </p:cNvPr>
          <p:cNvPicPr>
            <a:picLocks noChangeAspect="1"/>
          </p:cNvPicPr>
          <p:nvPr/>
        </p:nvPicPr>
        <p:blipFill>
          <a:blip r:embed="rId5"/>
          <a:stretch>
            <a:fillRect/>
          </a:stretch>
        </p:blipFill>
        <p:spPr>
          <a:xfrm>
            <a:off x="4910845" y="2125362"/>
            <a:ext cx="7118178" cy="4003975"/>
          </a:xfrm>
          <a:prstGeom prst="rect">
            <a:avLst/>
          </a:prstGeom>
        </p:spPr>
      </p:pic>
    </p:spTree>
    <p:extLst>
      <p:ext uri="{BB962C8B-B14F-4D97-AF65-F5344CB8AC3E}">
        <p14:creationId xmlns:p14="http://schemas.microsoft.com/office/powerpoint/2010/main" val="34690235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B63FE-2A03-6240-EE1E-A90390702401}"/>
              </a:ext>
            </a:extLst>
          </p:cNvPr>
          <p:cNvSpPr>
            <a:spLocks noGrp="1"/>
          </p:cNvSpPr>
          <p:nvPr>
            <p:ph type="title"/>
          </p:nvPr>
        </p:nvSpPr>
        <p:spPr/>
        <p:txBody>
          <a:bodyPr/>
          <a:lstStyle/>
          <a:p>
            <a:r>
              <a:rPr lang="nl-NL" dirty="0"/>
              <a:t>Stuifzanden, gebruik door de mens</a:t>
            </a:r>
          </a:p>
        </p:txBody>
      </p:sp>
      <p:sp>
        <p:nvSpPr>
          <p:cNvPr id="3" name="Tijdelijke aanduiding voor inhoud 2">
            <a:extLst>
              <a:ext uri="{FF2B5EF4-FFF2-40B4-BE49-F238E27FC236}">
                <a16:creationId xmlns:a16="http://schemas.microsoft.com/office/drawing/2014/main" id="{AA34673F-CD3C-4E99-9AA1-1AA2186F0FDF}"/>
              </a:ext>
            </a:extLst>
          </p:cNvPr>
          <p:cNvSpPr>
            <a:spLocks noGrp="1"/>
          </p:cNvSpPr>
          <p:nvPr>
            <p:ph idx="1"/>
          </p:nvPr>
        </p:nvSpPr>
        <p:spPr>
          <a:xfrm>
            <a:off x="371475" y="1709738"/>
            <a:ext cx="3545617" cy="4419599"/>
          </a:xfrm>
        </p:spPr>
        <p:txBody>
          <a:bodyPr/>
          <a:lstStyle/>
          <a:p>
            <a:r>
              <a:rPr lang="nl-NL" sz="2000" dirty="0"/>
              <a:t>Gebruik van land voor: </a:t>
            </a:r>
          </a:p>
          <a:p>
            <a:pPr lvl="1"/>
            <a:r>
              <a:rPr lang="nl-NL" sz="2000" dirty="0"/>
              <a:t>Brandstof</a:t>
            </a:r>
          </a:p>
          <a:p>
            <a:pPr lvl="1"/>
            <a:r>
              <a:rPr lang="nl-NL" sz="2000" dirty="0"/>
              <a:t>Mijnen</a:t>
            </a:r>
          </a:p>
          <a:p>
            <a:pPr lvl="1"/>
            <a:r>
              <a:rPr lang="nl-NL" sz="2000" dirty="0"/>
              <a:t>Mest + plaggenhutten</a:t>
            </a:r>
          </a:p>
          <a:p>
            <a:pPr lvl="1"/>
            <a:r>
              <a:rPr lang="nl-NL" sz="2000" dirty="0"/>
              <a:t>Veiligheid</a:t>
            </a:r>
          </a:p>
          <a:p>
            <a:pPr lvl="1"/>
            <a:endParaRPr lang="nl-NL" sz="2000" dirty="0"/>
          </a:p>
        </p:txBody>
      </p:sp>
      <p:sp>
        <p:nvSpPr>
          <p:cNvPr id="4" name="Tijdelijke aanduiding voor datum 3">
            <a:extLst>
              <a:ext uri="{FF2B5EF4-FFF2-40B4-BE49-F238E27FC236}">
                <a16:creationId xmlns:a16="http://schemas.microsoft.com/office/drawing/2014/main" id="{19D51017-41A8-1C02-7CAF-E77D5B99F77A}"/>
              </a:ext>
            </a:extLst>
          </p:cNvPr>
          <p:cNvSpPr>
            <a:spLocks noGrp="1"/>
          </p:cNvSpPr>
          <p:nvPr>
            <p:ph type="dt" sz="half" idx="10"/>
          </p:nvPr>
        </p:nvSpPr>
        <p:spPr/>
        <p:txBody>
          <a:bodyPr/>
          <a:lstStyle/>
          <a:p>
            <a:fld id="{1F360904-632D-4428-B762-9ED2B3079DE4}" type="datetime1">
              <a:rPr lang="nl-NL" noProof="0" smtClean="0"/>
              <a:t>22-6-2022</a:t>
            </a:fld>
            <a:endParaRPr lang="nl-NL" noProof="0"/>
          </a:p>
        </p:txBody>
      </p:sp>
      <p:sp>
        <p:nvSpPr>
          <p:cNvPr id="6" name="Tijdelijke aanduiding voor dianummer 5">
            <a:extLst>
              <a:ext uri="{FF2B5EF4-FFF2-40B4-BE49-F238E27FC236}">
                <a16:creationId xmlns:a16="http://schemas.microsoft.com/office/drawing/2014/main" id="{CFA524AB-985F-C1FE-C7FD-B0CA8FA370B3}"/>
              </a:ext>
            </a:extLst>
          </p:cNvPr>
          <p:cNvSpPr>
            <a:spLocks noGrp="1"/>
          </p:cNvSpPr>
          <p:nvPr>
            <p:ph type="sldNum" sz="quarter" idx="12"/>
          </p:nvPr>
        </p:nvSpPr>
        <p:spPr/>
        <p:txBody>
          <a:bodyPr/>
          <a:lstStyle/>
          <a:p>
            <a:fld id="{45B76B8B-DE07-48A4-9913-B57A52F2F853}" type="slidenum">
              <a:rPr lang="nl-NL" noProof="0" smtClean="0"/>
              <a:t>5</a:t>
            </a:fld>
            <a:endParaRPr lang="nl-NL" noProof="0"/>
          </a:p>
        </p:txBody>
      </p:sp>
      <p:pic>
        <p:nvPicPr>
          <p:cNvPr id="2052" name="Picture 4" descr="Foto genomen 1899 toont Antje Philips voor haar plaggenhut op het  Aardscheveld nabij Assen. Voor de plaggenhut v.l.n.r.: Ab… | Geschiedenis,  Oude fotografie, Museum">
            <a:extLst>
              <a:ext uri="{FF2B5EF4-FFF2-40B4-BE49-F238E27FC236}">
                <a16:creationId xmlns:a16="http://schemas.microsoft.com/office/drawing/2014/main" id="{856F3390-2C5D-3996-7BE1-49CE7920A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20" y="3267578"/>
            <a:ext cx="4519225" cy="32176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Zandverstuivingen op de Noord-West Veluwe | Mijn Gelderland">
            <a:extLst>
              <a:ext uri="{FF2B5EF4-FFF2-40B4-BE49-F238E27FC236}">
                <a16:creationId xmlns:a16="http://schemas.microsoft.com/office/drawing/2014/main" id="{DDD9DA2A-5682-0946-6B88-3964FE760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588" y="3268001"/>
            <a:ext cx="4964917" cy="3217266"/>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inhoud 2">
            <a:extLst>
              <a:ext uri="{FF2B5EF4-FFF2-40B4-BE49-F238E27FC236}">
                <a16:creationId xmlns:a16="http://schemas.microsoft.com/office/drawing/2014/main" id="{37490A2F-616B-F30E-D031-5FCA0AFE34EE}"/>
              </a:ext>
            </a:extLst>
          </p:cNvPr>
          <p:cNvSpPr txBox="1">
            <a:spLocks/>
          </p:cNvSpPr>
          <p:nvPr/>
        </p:nvSpPr>
        <p:spPr>
          <a:xfrm>
            <a:off x="5565109" y="1709737"/>
            <a:ext cx="3545617" cy="441959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nl-NL" sz="2000" dirty="0"/>
              <a:t>1850 – nu: </a:t>
            </a:r>
          </a:p>
          <a:p>
            <a:pPr lvl="1"/>
            <a:r>
              <a:rPr lang="nl-NL" sz="2000" dirty="0"/>
              <a:t>Afname stuifzanden</a:t>
            </a:r>
          </a:p>
          <a:p>
            <a:pPr lvl="1"/>
            <a:endParaRPr lang="nl-NL" sz="2000" dirty="0"/>
          </a:p>
        </p:txBody>
      </p:sp>
      <p:pic>
        <p:nvPicPr>
          <p:cNvPr id="2056" name="Picture 8" descr="Gras-, helmsoorten, helm planten: Het planten van helmgras in de duinen in  Noord-Frankrijk om te vermijden dat strandgangers de duinen beschadigen  door er te over te lopen. Datum circa 1930. - The">
            <a:extLst>
              <a:ext uri="{FF2B5EF4-FFF2-40B4-BE49-F238E27FC236}">
                <a16:creationId xmlns:a16="http://schemas.microsoft.com/office/drawing/2014/main" id="{B58763D0-D154-F209-B8C1-0A4C7CF767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8441" y="3196859"/>
            <a:ext cx="4531583" cy="323631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ature Today | Tapuit verdwijnt als broedvogel uit Gelderland">
            <a:extLst>
              <a:ext uri="{FF2B5EF4-FFF2-40B4-BE49-F238E27FC236}">
                <a16:creationId xmlns:a16="http://schemas.microsoft.com/office/drawing/2014/main" id="{F82E9C87-23E8-F29C-02AF-0A585BD89E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2825" y="3220719"/>
            <a:ext cx="80772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7755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500"/>
                                        <p:tgtEl>
                                          <p:spTgt spid="2052"/>
                                        </p:tgtEl>
                                      </p:cBhvr>
                                    </p:animEffect>
                                  </p:childTnLst>
                                </p:cTn>
                              </p:par>
                              <p:par>
                                <p:cTn id="15" presetID="10"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56"/>
                                        </p:tgtEl>
                                        <p:attrNameLst>
                                          <p:attrName>style.visibility</p:attrName>
                                        </p:attrNameLst>
                                      </p:cBhvr>
                                      <p:to>
                                        <p:strVal val="visible"/>
                                      </p:to>
                                    </p:set>
                                    <p:animEffect transition="in" filter="fade">
                                      <p:cBhvr>
                                        <p:cTn id="29" dur="1000"/>
                                        <p:tgtEl>
                                          <p:spTgt spid="2056"/>
                                        </p:tgtEl>
                                      </p:cBhvr>
                                    </p:animEffect>
                                    <p:anim calcmode="lin" valueType="num">
                                      <p:cBhvr>
                                        <p:cTn id="30" dur="1000" fill="hold"/>
                                        <p:tgtEl>
                                          <p:spTgt spid="2056"/>
                                        </p:tgtEl>
                                        <p:attrNameLst>
                                          <p:attrName>ppt_x</p:attrName>
                                        </p:attrNameLst>
                                      </p:cBhvr>
                                      <p:tavLst>
                                        <p:tav tm="0">
                                          <p:val>
                                            <p:strVal val="#ppt_x"/>
                                          </p:val>
                                        </p:tav>
                                        <p:tav tm="100000">
                                          <p:val>
                                            <p:strVal val="#ppt_x"/>
                                          </p:val>
                                        </p:tav>
                                      </p:tavLst>
                                    </p:anim>
                                    <p:anim calcmode="lin" valueType="num">
                                      <p:cBhvr>
                                        <p:cTn id="31"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1000"/>
                                        <p:tgtEl>
                                          <p:spTgt spid="12">
                                            <p:txEl>
                                              <p:pRg st="0" end="0"/>
                                            </p:txEl>
                                          </p:spTgt>
                                        </p:tgtEl>
                                      </p:cBhvr>
                                    </p:animEffect>
                                    <p:anim calcmode="lin" valueType="num">
                                      <p:cBhvr>
                                        <p:cTn id="3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Effect transition="in" filter="fade">
                                      <p:cBhvr>
                                        <p:cTn id="41" dur="1000"/>
                                        <p:tgtEl>
                                          <p:spTgt spid="12">
                                            <p:txEl>
                                              <p:pRg st="1" end="1"/>
                                            </p:txEl>
                                          </p:spTgt>
                                        </p:tgtEl>
                                      </p:cBhvr>
                                    </p:animEffect>
                                    <p:anim calcmode="lin" valueType="num">
                                      <p:cBhvr>
                                        <p:cTn id="4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60"/>
                                        </p:tgtEl>
                                        <p:attrNameLst>
                                          <p:attrName>style.visibility</p:attrName>
                                        </p:attrNameLst>
                                      </p:cBhvr>
                                      <p:to>
                                        <p:strVal val="visible"/>
                                      </p:to>
                                    </p:set>
                                    <p:animEffect transition="in" filter="fade">
                                      <p:cBhvr>
                                        <p:cTn id="48" dur="1000"/>
                                        <p:tgtEl>
                                          <p:spTgt spid="2060"/>
                                        </p:tgtEl>
                                      </p:cBhvr>
                                    </p:animEffect>
                                    <p:anim calcmode="lin" valueType="num">
                                      <p:cBhvr>
                                        <p:cTn id="49" dur="1000" fill="hold"/>
                                        <p:tgtEl>
                                          <p:spTgt spid="2060"/>
                                        </p:tgtEl>
                                        <p:attrNameLst>
                                          <p:attrName>ppt_x</p:attrName>
                                        </p:attrNameLst>
                                      </p:cBhvr>
                                      <p:tavLst>
                                        <p:tav tm="0">
                                          <p:val>
                                            <p:strVal val="#ppt_x"/>
                                          </p:val>
                                        </p:tav>
                                        <p:tav tm="100000">
                                          <p:val>
                                            <p:strVal val="#ppt_x"/>
                                          </p:val>
                                        </p:tav>
                                      </p:tavLst>
                                    </p:anim>
                                    <p:anim calcmode="lin" valueType="num">
                                      <p:cBhvr>
                                        <p:cTn id="50"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021510-96C0-14ED-3DA4-6853BEE90B3C}"/>
              </a:ext>
            </a:extLst>
          </p:cNvPr>
          <p:cNvSpPr>
            <a:spLocks noGrp="1"/>
          </p:cNvSpPr>
          <p:nvPr>
            <p:ph type="title"/>
          </p:nvPr>
        </p:nvSpPr>
        <p:spPr>
          <a:xfrm>
            <a:off x="377126" y="395352"/>
            <a:ext cx="11437745" cy="1160403"/>
          </a:xfrm>
        </p:spPr>
        <p:txBody>
          <a:bodyPr anchor="t">
            <a:normAutofit/>
          </a:bodyPr>
          <a:lstStyle/>
          <a:p>
            <a:r>
              <a:rPr lang="nl-NL" sz="3700" dirty="0"/>
              <a:t>Stuifzanden, waarom zijn ze belangrijk?</a:t>
            </a:r>
          </a:p>
        </p:txBody>
      </p:sp>
      <p:sp>
        <p:nvSpPr>
          <p:cNvPr id="6" name="Tijdelijke aanduiding voor dianummer 5">
            <a:extLst>
              <a:ext uri="{FF2B5EF4-FFF2-40B4-BE49-F238E27FC236}">
                <a16:creationId xmlns:a16="http://schemas.microsoft.com/office/drawing/2014/main" id="{B09D87E5-18CF-BA61-E09F-B462F4E3AC36}"/>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6</a:t>
            </a:fld>
            <a:endParaRPr lang="nl-NL" noProof="0"/>
          </a:p>
        </p:txBody>
      </p:sp>
      <p:sp>
        <p:nvSpPr>
          <p:cNvPr id="3" name="Tijdelijke aanduiding voor inhoud 2">
            <a:extLst>
              <a:ext uri="{FF2B5EF4-FFF2-40B4-BE49-F238E27FC236}">
                <a16:creationId xmlns:a16="http://schemas.microsoft.com/office/drawing/2014/main" id="{98BDAD4B-817F-5283-6C1D-1EBB13A6FEB1}"/>
              </a:ext>
            </a:extLst>
          </p:cNvPr>
          <p:cNvSpPr>
            <a:spLocks noGrp="1"/>
          </p:cNvSpPr>
          <p:nvPr>
            <p:ph type="body" sz="quarter" idx="13"/>
          </p:nvPr>
        </p:nvSpPr>
        <p:spPr>
          <a:xfrm>
            <a:off x="371475" y="1709738"/>
            <a:ext cx="5645150" cy="4419599"/>
          </a:xfrm>
        </p:spPr>
        <p:txBody>
          <a:bodyPr>
            <a:normAutofit/>
          </a:bodyPr>
          <a:lstStyle/>
          <a:p>
            <a:pPr>
              <a:spcAft>
                <a:spcPts val="600"/>
              </a:spcAft>
            </a:pPr>
            <a:r>
              <a:rPr lang="nl-NL" sz="2000" dirty="0"/>
              <a:t>Cultuurhistorie </a:t>
            </a:r>
          </a:p>
          <a:p>
            <a:pPr>
              <a:spcAft>
                <a:spcPts val="600"/>
              </a:spcAft>
            </a:pPr>
            <a:r>
              <a:rPr lang="nl-NL" sz="2000" dirty="0"/>
              <a:t>(Micro)reliëf</a:t>
            </a:r>
          </a:p>
          <a:p>
            <a:pPr>
              <a:spcAft>
                <a:spcPts val="600"/>
              </a:spcAft>
            </a:pPr>
            <a:r>
              <a:rPr lang="nl-NL" sz="2000" dirty="0"/>
              <a:t>Temperatuur</a:t>
            </a:r>
          </a:p>
          <a:p>
            <a:pPr>
              <a:spcAft>
                <a:spcPts val="600"/>
              </a:spcAft>
            </a:pPr>
            <a:r>
              <a:rPr lang="nl-NL" sz="2000" dirty="0"/>
              <a:t>Vocht</a:t>
            </a:r>
          </a:p>
          <a:p>
            <a:pPr>
              <a:spcAft>
                <a:spcPts val="600"/>
              </a:spcAft>
            </a:pPr>
            <a:r>
              <a:rPr lang="nl-NL" sz="2000" dirty="0"/>
              <a:t>Zeldzame soorten</a:t>
            </a:r>
          </a:p>
        </p:txBody>
      </p:sp>
      <p:pic>
        <p:nvPicPr>
          <p:cNvPr id="3074" name="Picture 2" descr="Stuifzand algemeen - Provincie Drenthe">
            <a:extLst>
              <a:ext uri="{FF2B5EF4-FFF2-40B4-BE49-F238E27FC236}">
                <a16:creationId xmlns:a16="http://schemas.microsoft.com/office/drawing/2014/main" id="{B95086B9-E816-89F4-F7C1-E7751A14B8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42703" y="1917293"/>
            <a:ext cx="7255646" cy="4843144"/>
          </a:xfrm>
          <a:prstGeom prst="rect">
            <a:avLst/>
          </a:prstGeom>
          <a:solidFill>
            <a:srgbClr val="FFFFFF"/>
          </a:solidFill>
        </p:spPr>
      </p:pic>
      <p:sp>
        <p:nvSpPr>
          <p:cNvPr id="3083" name="Text Placeholder 7">
            <a:extLst>
              <a:ext uri="{FF2B5EF4-FFF2-40B4-BE49-F238E27FC236}">
                <a16:creationId xmlns:a16="http://schemas.microsoft.com/office/drawing/2014/main" id="{AC41082C-9898-B59B-6148-1DD655B6C0B1}"/>
              </a:ext>
            </a:extLst>
          </p:cNvPr>
          <p:cNvSpPr>
            <a:spLocks noGrp="1"/>
          </p:cNvSpPr>
          <p:nvPr>
            <p:ph type="body" sz="quarter" idx="15"/>
          </p:nvPr>
        </p:nvSpPr>
        <p:spPr>
          <a:xfrm>
            <a:off x="10999221" y="6308761"/>
            <a:ext cx="810000" cy="168361"/>
          </a:xfrm>
        </p:spPr>
        <p:txBody>
          <a:bodyPr/>
          <a:lstStyle/>
          <a:p>
            <a:endParaRPr lang="en-US"/>
          </a:p>
        </p:txBody>
      </p:sp>
      <p:sp>
        <p:nvSpPr>
          <p:cNvPr id="4" name="Tijdelijke aanduiding voor datum 3">
            <a:extLst>
              <a:ext uri="{FF2B5EF4-FFF2-40B4-BE49-F238E27FC236}">
                <a16:creationId xmlns:a16="http://schemas.microsoft.com/office/drawing/2014/main" id="{39A74F10-C363-8AFF-B522-612E05949867}"/>
              </a:ext>
            </a:extLst>
          </p:cNvPr>
          <p:cNvSpPr>
            <a:spLocks noGrp="1"/>
          </p:cNvSpPr>
          <p:nvPr>
            <p:ph type="dt" sz="half" idx="10"/>
          </p:nvPr>
        </p:nvSpPr>
        <p:spPr/>
        <p:txBody>
          <a:bodyPr/>
          <a:lstStyle/>
          <a:p>
            <a:pPr>
              <a:spcAft>
                <a:spcPts val="600"/>
              </a:spcAft>
            </a:pPr>
            <a:fld id="{1F360904-632D-4428-B762-9ED2B3079DE4}" type="datetime1">
              <a:rPr lang="nl-NL" noProof="0" smtClean="0"/>
              <a:pPr>
                <a:spcAft>
                  <a:spcPts val="600"/>
                </a:spcAft>
              </a:pPr>
              <a:t>22-6-2022</a:t>
            </a:fld>
            <a:endParaRPr lang="nl-NL" noProof="0"/>
          </a:p>
        </p:txBody>
      </p:sp>
      <p:pic>
        <p:nvPicPr>
          <p:cNvPr id="3076" name="Picture 4" descr="Clouds Form Due to Mountains | Center for Science Education">
            <a:extLst>
              <a:ext uri="{FF2B5EF4-FFF2-40B4-BE49-F238E27FC236}">
                <a16:creationId xmlns:a16="http://schemas.microsoft.com/office/drawing/2014/main" id="{D0C27F24-F45E-AD6C-2D8E-7774E159D7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799" y="2968287"/>
            <a:ext cx="7656201" cy="26520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oszandloopkever - Wikipedia">
            <a:extLst>
              <a:ext uri="{FF2B5EF4-FFF2-40B4-BE49-F238E27FC236}">
                <a16:creationId xmlns:a16="http://schemas.microsoft.com/office/drawing/2014/main" id="{5D087289-9D70-4428-1C99-2A40C6AEF4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5990" y="2608961"/>
            <a:ext cx="6576010" cy="415996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794B85E7-3E02-E8F6-0B46-66F53890FC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077696"/>
            <a:ext cx="762000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7131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6"/>
                                        </p:tgtEl>
                                        <p:attrNameLst>
                                          <p:attrName>style.visibility</p:attrName>
                                        </p:attrNameLst>
                                      </p:cBhvr>
                                      <p:to>
                                        <p:strVal val="visible"/>
                                      </p:to>
                                    </p:set>
                                    <p:animEffect transition="in" filter="fade">
                                      <p:cBhvr>
                                        <p:cTn id="35" dur="1000"/>
                                        <p:tgtEl>
                                          <p:spTgt spid="3076"/>
                                        </p:tgtEl>
                                      </p:cBhvr>
                                    </p:animEffect>
                                    <p:anim calcmode="lin" valueType="num">
                                      <p:cBhvr>
                                        <p:cTn id="36" dur="1000" fill="hold"/>
                                        <p:tgtEl>
                                          <p:spTgt spid="3076"/>
                                        </p:tgtEl>
                                        <p:attrNameLst>
                                          <p:attrName>ppt_x</p:attrName>
                                        </p:attrNameLst>
                                      </p:cBhvr>
                                      <p:tavLst>
                                        <p:tav tm="0">
                                          <p:val>
                                            <p:strVal val="#ppt_x"/>
                                          </p:val>
                                        </p:tav>
                                        <p:tav tm="100000">
                                          <p:val>
                                            <p:strVal val="#ppt_x"/>
                                          </p:val>
                                        </p:tav>
                                      </p:tavLst>
                                    </p:anim>
                                    <p:anim calcmode="lin" valueType="num">
                                      <p:cBhvr>
                                        <p:cTn id="37"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078"/>
                                        </p:tgtEl>
                                        <p:attrNameLst>
                                          <p:attrName>style.visibility</p:attrName>
                                        </p:attrNameLst>
                                      </p:cBhvr>
                                      <p:to>
                                        <p:strVal val="visible"/>
                                      </p:to>
                                    </p:set>
                                    <p:animEffect transition="in" filter="fade">
                                      <p:cBhvr>
                                        <p:cTn id="49" dur="1000"/>
                                        <p:tgtEl>
                                          <p:spTgt spid="3078"/>
                                        </p:tgtEl>
                                      </p:cBhvr>
                                    </p:animEffect>
                                    <p:anim calcmode="lin" valueType="num">
                                      <p:cBhvr>
                                        <p:cTn id="50" dur="1000" fill="hold"/>
                                        <p:tgtEl>
                                          <p:spTgt spid="3078"/>
                                        </p:tgtEl>
                                        <p:attrNameLst>
                                          <p:attrName>ppt_x</p:attrName>
                                        </p:attrNameLst>
                                      </p:cBhvr>
                                      <p:tavLst>
                                        <p:tav tm="0">
                                          <p:val>
                                            <p:strVal val="#ppt_x"/>
                                          </p:val>
                                        </p:tav>
                                        <p:tav tm="100000">
                                          <p:val>
                                            <p:strVal val="#ppt_x"/>
                                          </p:val>
                                        </p:tav>
                                      </p:tavLst>
                                    </p:anim>
                                    <p:anim calcmode="lin" valueType="num">
                                      <p:cBhvr>
                                        <p:cTn id="51"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080"/>
                                        </p:tgtEl>
                                        <p:attrNameLst>
                                          <p:attrName>style.visibility</p:attrName>
                                        </p:attrNameLst>
                                      </p:cBhvr>
                                      <p:to>
                                        <p:strVal val="visible"/>
                                      </p:to>
                                    </p:set>
                                    <p:animEffect transition="in" filter="fade">
                                      <p:cBhvr>
                                        <p:cTn id="56" dur="1000"/>
                                        <p:tgtEl>
                                          <p:spTgt spid="3080"/>
                                        </p:tgtEl>
                                      </p:cBhvr>
                                    </p:animEffect>
                                    <p:anim calcmode="lin" valueType="num">
                                      <p:cBhvr>
                                        <p:cTn id="57" dur="1000" fill="hold"/>
                                        <p:tgtEl>
                                          <p:spTgt spid="3080"/>
                                        </p:tgtEl>
                                        <p:attrNameLst>
                                          <p:attrName>ppt_x</p:attrName>
                                        </p:attrNameLst>
                                      </p:cBhvr>
                                      <p:tavLst>
                                        <p:tav tm="0">
                                          <p:val>
                                            <p:strVal val="#ppt_x"/>
                                          </p:val>
                                        </p:tav>
                                        <p:tav tm="100000">
                                          <p:val>
                                            <p:strVal val="#ppt_x"/>
                                          </p:val>
                                        </p:tav>
                                      </p:tavLst>
                                    </p:anim>
                                    <p:anim calcmode="lin" valueType="num">
                                      <p:cBhvr>
                                        <p:cTn id="58"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578E7-36A7-01E3-3F08-994A4977507B}"/>
              </a:ext>
            </a:extLst>
          </p:cNvPr>
          <p:cNvSpPr>
            <a:spLocks noGrp="1"/>
          </p:cNvSpPr>
          <p:nvPr>
            <p:ph type="title"/>
          </p:nvPr>
        </p:nvSpPr>
        <p:spPr>
          <a:xfrm>
            <a:off x="371476" y="296863"/>
            <a:ext cx="10260000" cy="1160403"/>
          </a:xfrm>
        </p:spPr>
        <p:txBody>
          <a:bodyPr anchor="t">
            <a:normAutofit/>
          </a:bodyPr>
          <a:lstStyle/>
          <a:p>
            <a:r>
              <a:rPr lang="nl-NL" dirty="0"/>
              <a:t>Organisme</a:t>
            </a:r>
          </a:p>
        </p:txBody>
      </p:sp>
      <p:pic>
        <p:nvPicPr>
          <p:cNvPr id="4098" name="Picture 2" descr="Buntgras - Wikipedia">
            <a:extLst>
              <a:ext uri="{FF2B5EF4-FFF2-40B4-BE49-F238E27FC236}">
                <a16:creationId xmlns:a16="http://schemas.microsoft.com/office/drawing/2014/main" id="{75454C7F-A8F0-1779-E7DA-0895D47EE3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22" b="21599"/>
          <a:stretch/>
        </p:blipFill>
        <p:spPr bwMode="auto">
          <a:xfrm>
            <a:off x="720568" y="1075402"/>
            <a:ext cx="9946417" cy="4936802"/>
          </a:xfrm>
          <a:prstGeom prst="rect">
            <a:avLst/>
          </a:prstGeom>
          <a:solidFill>
            <a:srgbClr val="FFFFFF"/>
          </a:solidFill>
        </p:spPr>
      </p:pic>
      <p:sp>
        <p:nvSpPr>
          <p:cNvPr id="5" name="Tijdelijke aanduiding voor dianummer 4">
            <a:extLst>
              <a:ext uri="{FF2B5EF4-FFF2-40B4-BE49-F238E27FC236}">
                <a16:creationId xmlns:a16="http://schemas.microsoft.com/office/drawing/2014/main" id="{63CF512C-92CB-7EB2-86C6-D54E5AEDE186}"/>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7</a:t>
            </a:fld>
            <a:endParaRPr lang="nl-NL" noProof="0"/>
          </a:p>
        </p:txBody>
      </p:sp>
      <p:sp>
        <p:nvSpPr>
          <p:cNvPr id="3" name="Tijdelijke aanduiding voor datum 2">
            <a:extLst>
              <a:ext uri="{FF2B5EF4-FFF2-40B4-BE49-F238E27FC236}">
                <a16:creationId xmlns:a16="http://schemas.microsoft.com/office/drawing/2014/main" id="{F361E36E-A202-AD26-CDDD-D1D8EAB4E792}"/>
              </a:ext>
            </a:extLst>
          </p:cNvPr>
          <p:cNvSpPr>
            <a:spLocks noGrp="1"/>
          </p:cNvSpPr>
          <p:nvPr>
            <p:ph type="dt" sz="half" idx="10"/>
          </p:nvPr>
        </p:nvSpPr>
        <p:spPr/>
        <p:txBody>
          <a:bodyPr/>
          <a:lstStyle/>
          <a:p>
            <a:pPr>
              <a:spcAft>
                <a:spcPts val="600"/>
              </a:spcAft>
            </a:pPr>
            <a:fld id="{4EEB38DD-7B9B-4187-B15F-CA706FB7F2BF}" type="datetime1">
              <a:rPr lang="nl-NL" noProof="0" smtClean="0"/>
              <a:pPr>
                <a:spcAft>
                  <a:spcPts val="600"/>
                </a:spcAft>
              </a:pPr>
              <a:t>22-6-2022</a:t>
            </a:fld>
            <a:endParaRPr lang="nl-NL" noProof="0"/>
          </a:p>
        </p:txBody>
      </p:sp>
    </p:spTree>
    <p:extLst>
      <p:ext uri="{BB962C8B-B14F-4D97-AF65-F5344CB8AC3E}">
        <p14:creationId xmlns:p14="http://schemas.microsoft.com/office/powerpoint/2010/main" val="369563530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578E7-36A7-01E3-3F08-994A4977507B}"/>
              </a:ext>
            </a:extLst>
          </p:cNvPr>
          <p:cNvSpPr>
            <a:spLocks noGrp="1"/>
          </p:cNvSpPr>
          <p:nvPr>
            <p:ph type="title"/>
          </p:nvPr>
        </p:nvSpPr>
        <p:spPr>
          <a:xfrm>
            <a:off x="371476" y="296863"/>
            <a:ext cx="10260000" cy="1160403"/>
          </a:xfrm>
        </p:spPr>
        <p:txBody>
          <a:bodyPr anchor="t">
            <a:normAutofit/>
          </a:bodyPr>
          <a:lstStyle/>
          <a:p>
            <a:r>
              <a:rPr lang="nl-NL" dirty="0"/>
              <a:t>Organisme</a:t>
            </a:r>
          </a:p>
        </p:txBody>
      </p:sp>
      <p:sp>
        <p:nvSpPr>
          <p:cNvPr id="5" name="Tijdelijke aanduiding voor dianummer 4">
            <a:extLst>
              <a:ext uri="{FF2B5EF4-FFF2-40B4-BE49-F238E27FC236}">
                <a16:creationId xmlns:a16="http://schemas.microsoft.com/office/drawing/2014/main" id="{63CF512C-92CB-7EB2-86C6-D54E5AEDE186}"/>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8</a:t>
            </a:fld>
            <a:endParaRPr lang="nl-NL" noProof="0"/>
          </a:p>
        </p:txBody>
      </p:sp>
      <p:sp>
        <p:nvSpPr>
          <p:cNvPr id="3" name="Tijdelijke aanduiding voor datum 2">
            <a:extLst>
              <a:ext uri="{FF2B5EF4-FFF2-40B4-BE49-F238E27FC236}">
                <a16:creationId xmlns:a16="http://schemas.microsoft.com/office/drawing/2014/main" id="{F361E36E-A202-AD26-CDDD-D1D8EAB4E792}"/>
              </a:ext>
            </a:extLst>
          </p:cNvPr>
          <p:cNvSpPr>
            <a:spLocks noGrp="1"/>
          </p:cNvSpPr>
          <p:nvPr>
            <p:ph type="dt" sz="half" idx="10"/>
          </p:nvPr>
        </p:nvSpPr>
        <p:spPr/>
        <p:txBody>
          <a:bodyPr/>
          <a:lstStyle/>
          <a:p>
            <a:pPr>
              <a:spcAft>
                <a:spcPts val="600"/>
              </a:spcAft>
            </a:pPr>
            <a:fld id="{4EEB38DD-7B9B-4187-B15F-CA706FB7F2BF}" type="datetime1">
              <a:rPr lang="nl-NL" noProof="0" smtClean="0"/>
              <a:pPr>
                <a:spcAft>
                  <a:spcPts val="600"/>
                </a:spcAft>
              </a:pPr>
              <a:t>22-6-2022</a:t>
            </a:fld>
            <a:endParaRPr lang="nl-NL" noProof="0"/>
          </a:p>
        </p:txBody>
      </p:sp>
      <p:pic>
        <p:nvPicPr>
          <p:cNvPr id="8194" name="Picture 2" descr="Michel Geven Natuurfotografie | Zandzegge - Sand Sedge - Carex arenaria |  Zandzegge; Sand Sedge; Carex arenaria">
            <a:extLst>
              <a:ext uri="{FF2B5EF4-FFF2-40B4-BE49-F238E27FC236}">
                <a16:creationId xmlns:a16="http://schemas.microsoft.com/office/drawing/2014/main" id="{DA5A3A81-9A26-D3DC-DCB2-B6DD3AEB98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194"/>
          <a:stretch/>
        </p:blipFill>
        <p:spPr bwMode="auto">
          <a:xfrm>
            <a:off x="1727885" y="1079313"/>
            <a:ext cx="8736227" cy="5061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27150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578E7-36A7-01E3-3F08-994A4977507B}"/>
              </a:ext>
            </a:extLst>
          </p:cNvPr>
          <p:cNvSpPr>
            <a:spLocks noGrp="1"/>
          </p:cNvSpPr>
          <p:nvPr>
            <p:ph type="title"/>
          </p:nvPr>
        </p:nvSpPr>
        <p:spPr>
          <a:xfrm>
            <a:off x="371476" y="296863"/>
            <a:ext cx="10260000" cy="1160403"/>
          </a:xfrm>
        </p:spPr>
        <p:txBody>
          <a:bodyPr anchor="t">
            <a:normAutofit/>
          </a:bodyPr>
          <a:lstStyle/>
          <a:p>
            <a:r>
              <a:rPr lang="nl-NL" dirty="0"/>
              <a:t>Organisme</a:t>
            </a:r>
          </a:p>
        </p:txBody>
      </p:sp>
      <p:pic>
        <p:nvPicPr>
          <p:cNvPr id="7170" name="Picture 2" descr="Nachtzwaluw in de lift | Vogelbescherming">
            <a:extLst>
              <a:ext uri="{FF2B5EF4-FFF2-40B4-BE49-F238E27FC236}">
                <a16:creationId xmlns:a16="http://schemas.microsoft.com/office/drawing/2014/main" id="{6367A43A-E681-DD0F-F966-97AAFFBC41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99" r="-1" b="-1"/>
          <a:stretch/>
        </p:blipFill>
        <p:spPr bwMode="auto">
          <a:xfrm>
            <a:off x="371475" y="1709738"/>
            <a:ext cx="11449050" cy="4419599"/>
          </a:xfrm>
          <a:prstGeom prst="rect">
            <a:avLst/>
          </a:prstGeom>
          <a:solidFill>
            <a:srgbClr val="FFFFFF"/>
          </a:solidFill>
        </p:spPr>
      </p:pic>
      <p:sp>
        <p:nvSpPr>
          <p:cNvPr id="5" name="Tijdelijke aanduiding voor dianummer 4">
            <a:extLst>
              <a:ext uri="{FF2B5EF4-FFF2-40B4-BE49-F238E27FC236}">
                <a16:creationId xmlns:a16="http://schemas.microsoft.com/office/drawing/2014/main" id="{63CF512C-92CB-7EB2-86C6-D54E5AEDE186}"/>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9</a:t>
            </a:fld>
            <a:endParaRPr lang="nl-NL" noProof="0"/>
          </a:p>
        </p:txBody>
      </p:sp>
      <p:sp>
        <p:nvSpPr>
          <p:cNvPr id="3" name="Tijdelijke aanduiding voor datum 2">
            <a:extLst>
              <a:ext uri="{FF2B5EF4-FFF2-40B4-BE49-F238E27FC236}">
                <a16:creationId xmlns:a16="http://schemas.microsoft.com/office/drawing/2014/main" id="{F361E36E-A202-AD26-CDDD-D1D8EAB4E792}"/>
              </a:ext>
            </a:extLst>
          </p:cNvPr>
          <p:cNvSpPr>
            <a:spLocks noGrp="1"/>
          </p:cNvSpPr>
          <p:nvPr>
            <p:ph type="dt" sz="half" idx="10"/>
          </p:nvPr>
        </p:nvSpPr>
        <p:spPr/>
        <p:txBody>
          <a:bodyPr/>
          <a:lstStyle/>
          <a:p>
            <a:pPr>
              <a:spcAft>
                <a:spcPts val="600"/>
              </a:spcAft>
            </a:pPr>
            <a:fld id="{4EEB38DD-7B9B-4187-B15F-CA706FB7F2BF}" type="datetime1">
              <a:rPr lang="nl-NL" noProof="0" smtClean="0"/>
              <a:pPr>
                <a:spcAft>
                  <a:spcPts val="600"/>
                </a:spcAft>
              </a:pPr>
              <a:t>22-6-2022</a:t>
            </a:fld>
            <a:endParaRPr lang="nl-NL" noProof="0"/>
          </a:p>
        </p:txBody>
      </p:sp>
    </p:spTree>
    <p:extLst>
      <p:ext uri="{BB962C8B-B14F-4D97-AF65-F5344CB8AC3E}">
        <p14:creationId xmlns:p14="http://schemas.microsoft.com/office/powerpoint/2010/main" val="1662217269"/>
      </p:ext>
    </p:extLst>
  </p:cSld>
  <p:clrMapOvr>
    <a:masterClrMapping/>
  </p:clrMapOvr>
  <p:transition spd="slow">
    <p:wipe/>
  </p:transition>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1119B704A48046A64124561FF3B3FF" ma:contentTypeVersion="14" ma:contentTypeDescription="Een nieuw document maken." ma:contentTypeScope="" ma:versionID="04c76ddd9d874370edf8feb3bde712c1">
  <xsd:schema xmlns:xsd="http://www.w3.org/2001/XMLSchema" xmlns:xs="http://www.w3.org/2001/XMLSchema" xmlns:p="http://schemas.microsoft.com/office/2006/metadata/properties" xmlns:ns2="53db1c64-d159-475e-a504-7a3da4935d8c" xmlns:ns3="4aa6b8cd-8aaf-473e-973b-57fcbd5fd695" targetNamespace="http://schemas.microsoft.com/office/2006/metadata/properties" ma:root="true" ma:fieldsID="41225b45a3a295c816ff735cda59d1fc" ns2:_="" ns3:_="">
    <xsd:import namespace="53db1c64-d159-475e-a504-7a3da4935d8c"/>
    <xsd:import namespace="4aa6b8cd-8aaf-473e-973b-57fcbd5fd6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b1c64-d159-475e-a504-7a3da4935d8c"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6b8cd-8aaf-473e-973b-57fcbd5fd6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7CD2FC-0728-49A8-A001-662D9B6AC3CC}">
  <ds:schemaRefs>
    <ds:schemaRef ds:uri="4aa6b8cd-8aaf-473e-973b-57fcbd5fd695"/>
    <ds:schemaRef ds:uri="53db1c64-d159-475e-a504-7a3da4935d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3.xml><?xml version="1.0" encoding="utf-8"?>
<ds:datastoreItem xmlns:ds="http://schemas.openxmlformats.org/officeDocument/2006/customXml" ds:itemID="{913B809E-9840-4F61-A777-0ECC9F692F1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53db1c64-d159-475e-a504-7a3da4935d8c"/>
    <ds:schemaRef ds:uri="http://purl.org/dc/dcmitype/"/>
    <ds:schemaRef ds:uri="http://schemas.microsoft.com/office/infopath/2007/PartnerControls"/>
    <ds:schemaRef ds:uri="4aa6b8cd-8aaf-473e-973b-57fcbd5fd69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Yuverta</Template>
  <TotalTime>2817</TotalTime>
  <Words>963</Words>
  <Application>Microsoft Office PowerPoint</Application>
  <PresentationFormat>Breedbeeld</PresentationFormat>
  <Paragraphs>144</Paragraphs>
  <Slides>14</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Arial Black</vt:lpstr>
      <vt:lpstr>Calibri</vt:lpstr>
      <vt:lpstr>Courier New</vt:lpstr>
      <vt:lpstr>Yuverta</vt:lpstr>
      <vt:lpstr>Natuurdoeltypen</vt:lpstr>
      <vt:lpstr>Planning voor vandaag</vt:lpstr>
      <vt:lpstr>Leerdoelen: </vt:lpstr>
      <vt:lpstr>Stuifzanden</vt:lpstr>
      <vt:lpstr>Stuifzanden, gebruik door de mens</vt:lpstr>
      <vt:lpstr>Stuifzanden, waarom zijn ze belangrijk?</vt:lpstr>
      <vt:lpstr>Organisme</vt:lpstr>
      <vt:lpstr>Organisme</vt:lpstr>
      <vt:lpstr>Organisme</vt:lpstr>
      <vt:lpstr>Organisme</vt:lpstr>
      <vt:lpstr>Indicatorsoort</vt:lpstr>
      <vt:lpstr>Problematiek</vt:lpstr>
      <vt:lpstr>Beheerplan</vt:lpstr>
      <vt:lpstr>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Luijten</dc:creator>
  <dc:description>Template by HQ Solutions</dc:description>
  <cp:lastModifiedBy>Lonneke de Rooij</cp:lastModifiedBy>
  <cp:revision>13</cp:revision>
  <dcterms:created xsi:type="dcterms:W3CDTF">2021-03-01T11:59:21Z</dcterms:created>
  <dcterms:modified xsi:type="dcterms:W3CDTF">2022-06-22T06:29:51Z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0x010100401119B704A48046A64124561FF3B3FF</vt:lpwstr>
  </property>
</Properties>
</file>